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52"/>
  </p:notesMasterIdLst>
  <p:sldIdLst>
    <p:sldId id="256" r:id="rId2"/>
    <p:sldId id="266" r:id="rId3"/>
    <p:sldId id="321" r:id="rId4"/>
    <p:sldId id="320" r:id="rId5"/>
    <p:sldId id="330" r:id="rId6"/>
    <p:sldId id="331" r:id="rId7"/>
    <p:sldId id="327" r:id="rId8"/>
    <p:sldId id="335" r:id="rId9"/>
    <p:sldId id="322" r:id="rId10"/>
    <p:sldId id="323" r:id="rId11"/>
    <p:sldId id="336" r:id="rId12"/>
    <p:sldId id="332" r:id="rId13"/>
    <p:sldId id="324" r:id="rId14"/>
    <p:sldId id="333" r:id="rId15"/>
    <p:sldId id="334" r:id="rId16"/>
    <p:sldId id="326" r:id="rId17"/>
    <p:sldId id="325" r:id="rId18"/>
    <p:sldId id="354" r:id="rId19"/>
    <p:sldId id="329" r:id="rId20"/>
    <p:sldId id="338" r:id="rId21"/>
    <p:sldId id="339" r:id="rId22"/>
    <p:sldId id="340" r:id="rId23"/>
    <p:sldId id="344" r:id="rId24"/>
    <p:sldId id="346" r:id="rId25"/>
    <p:sldId id="350" r:id="rId26"/>
    <p:sldId id="355" r:id="rId27"/>
    <p:sldId id="351" r:id="rId28"/>
    <p:sldId id="352" r:id="rId29"/>
    <p:sldId id="347" r:id="rId30"/>
    <p:sldId id="353" r:id="rId31"/>
    <p:sldId id="293" r:id="rId32"/>
    <p:sldId id="356" r:id="rId33"/>
    <p:sldId id="357" r:id="rId34"/>
    <p:sldId id="358" r:id="rId35"/>
    <p:sldId id="359" r:id="rId36"/>
    <p:sldId id="360" r:id="rId37"/>
    <p:sldId id="361" r:id="rId38"/>
    <p:sldId id="362" r:id="rId39"/>
    <p:sldId id="363" r:id="rId40"/>
    <p:sldId id="365" r:id="rId41"/>
    <p:sldId id="364" r:id="rId42"/>
    <p:sldId id="366" r:id="rId43"/>
    <p:sldId id="367" r:id="rId44"/>
    <p:sldId id="370" r:id="rId45"/>
    <p:sldId id="371" r:id="rId46"/>
    <p:sldId id="372" r:id="rId47"/>
    <p:sldId id="368" r:id="rId48"/>
    <p:sldId id="373" r:id="rId49"/>
    <p:sldId id="310" r:id="rId50"/>
    <p:sldId id="318"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ky Payne" initials="RP" lastIdx="1" clrIdx="0">
    <p:extLst>
      <p:ext uri="{19B8F6BF-5375-455C-9EA6-DF929625EA0E}">
        <p15:presenceInfo xmlns:p15="http://schemas.microsoft.com/office/powerpoint/2012/main" userId="Ricky Pay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543"/>
    <a:srgbClr val="56B6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7427" autoAdjust="0"/>
  </p:normalViewPr>
  <p:slideViewPr>
    <p:cSldViewPr>
      <p:cViewPr varScale="1">
        <p:scale>
          <a:sx n="100" d="100"/>
          <a:sy n="100" d="100"/>
        </p:scale>
        <p:origin x="1836" y="72"/>
      </p:cViewPr>
      <p:guideLst>
        <p:guide orient="horz" pos="216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69103A-F037-4440-BD0B-DC18CC8E4DCE}" type="datetimeFigureOut">
              <a:rPr lang="en-US" smtClean="0"/>
              <a:pPr/>
              <a:t>7/24/2019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8A832A-3494-4DFB-B448-59E8767CE1D8}" type="slidenum">
              <a:rPr lang="en-US" smtClean="0"/>
              <a:pPr/>
              <a:t>‹#›</a:t>
            </a:fld>
            <a:endParaRPr lang="en-US"/>
          </a:p>
        </p:txBody>
      </p:sp>
    </p:spTree>
    <p:extLst>
      <p:ext uri="{BB962C8B-B14F-4D97-AF65-F5344CB8AC3E}">
        <p14:creationId xmlns:p14="http://schemas.microsoft.com/office/powerpoint/2010/main" val="2406497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lideshare.net/AmazonWebServices/arc401-cloud-first-new-architecture-for-new-infrastructur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ub.docker.com/search?q=&amp;type=imag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recordedfuture.com/prioritizing-cyber-threa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og.aquasec.com/container-security-vulnerabiliti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ecuritynow.com/author.asp?section_id=716&amp;doc_id=744967"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topad.io/blog/cryptomining-malware-what-to-expect-2018"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nvlpubs.nist.gov/nistpubs/SpecialPublications/NIST.SP.800-190.pdf"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www.alpinelinux.org/posts/Docker-image-vulnerability-CVE-2019-5021.html" TargetMode="External"/><Relationship Id="rId4" Type="http://schemas.openxmlformats.org/officeDocument/2006/relationships/hyperlink" Target="https://hub.docker.com/"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slideshare.net/DieterReuter/docker-security-continuous-container-securit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docker.com/2018/08/containers-replacing-virtual-machine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mesosphere.com/blog/docker-vs-kubernetes-vs-apache-meso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cncf/landscape/blob/master/README.md#trail-map"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docker.com/engine/docker-overvie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ksworkshop.com/introduction/architecture/architecture_control_and_data_overvie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ocker.com/taxonomy/term/4949"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C8A832A-3494-4DFB-B448-59E8767CE1D8}" type="slidenum">
              <a:rPr lang="en-US" smtClean="0"/>
              <a:pPr/>
              <a:t>1</a:t>
            </a:fld>
            <a:endParaRPr lang="en-US"/>
          </a:p>
        </p:txBody>
      </p:sp>
    </p:spTree>
    <p:extLst>
      <p:ext uri="{BB962C8B-B14F-4D97-AF65-F5344CB8AC3E}">
        <p14:creationId xmlns:p14="http://schemas.microsoft.com/office/powerpoint/2010/main" val="1469493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https://www.owasp.org/images/1/17/Dirk_Wetter_-_Docker_Security_Brussels.pdf</a:t>
            </a:r>
          </a:p>
          <a:p>
            <a:r>
              <a:rPr lang="en-US" dirty="0"/>
              <a:t>Source: </a:t>
            </a:r>
            <a:r>
              <a:rPr lang="en-US" dirty="0">
                <a:hlinkClick r:id="rId3"/>
              </a:rPr>
              <a:t>https://www.slideshare.net/AmazonWebServices/arc401-cloud-first-new-architecture-for-new-infrastructure</a:t>
            </a:r>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11</a:t>
            </a:fld>
            <a:endParaRPr lang="en-US"/>
          </a:p>
        </p:txBody>
      </p:sp>
    </p:spTree>
    <p:extLst>
      <p:ext uri="{BB962C8B-B14F-4D97-AF65-F5344CB8AC3E}">
        <p14:creationId xmlns:p14="http://schemas.microsoft.com/office/powerpoint/2010/main" val="2987320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https://hub.docker.com/search?q=&amp;type=image</a:t>
            </a:r>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12</a:t>
            </a:fld>
            <a:endParaRPr lang="en-US"/>
          </a:p>
        </p:txBody>
      </p:sp>
    </p:spTree>
    <p:extLst>
      <p:ext uri="{BB962C8B-B14F-4D97-AF65-F5344CB8AC3E}">
        <p14:creationId xmlns:p14="http://schemas.microsoft.com/office/powerpoint/2010/main" val="201883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https://www.recordedfuture.com/prioritizing-cyber-threats/</a:t>
            </a:r>
            <a:endParaRPr lang="en-US" dirty="0"/>
          </a:p>
          <a:p>
            <a:r>
              <a:rPr lang="en-US" dirty="0"/>
              <a:t>Virus, Bots, DDoS, 0 Day, Backdoors, Crypto</a:t>
            </a:r>
          </a:p>
          <a:p>
            <a:r>
              <a:rPr lang="en-US" dirty="0"/>
              <a:t>Unintentional insider threat?</a:t>
            </a:r>
          </a:p>
        </p:txBody>
      </p:sp>
      <p:sp>
        <p:nvSpPr>
          <p:cNvPr id="4" name="Slide Number Placeholder 3"/>
          <p:cNvSpPr>
            <a:spLocks noGrp="1"/>
          </p:cNvSpPr>
          <p:nvPr>
            <p:ph type="sldNum" sz="quarter" idx="10"/>
          </p:nvPr>
        </p:nvSpPr>
        <p:spPr/>
        <p:txBody>
          <a:bodyPr/>
          <a:lstStyle/>
          <a:p>
            <a:fld id="{BC8A832A-3494-4DFB-B448-59E8767CE1D8}" type="slidenum">
              <a:rPr lang="en-US" smtClean="0"/>
              <a:pPr/>
              <a:t>13</a:t>
            </a:fld>
            <a:endParaRPr lang="en-US"/>
          </a:p>
        </p:txBody>
      </p:sp>
    </p:spTree>
    <p:extLst>
      <p:ext uri="{BB962C8B-B14F-4D97-AF65-F5344CB8AC3E}">
        <p14:creationId xmlns:p14="http://schemas.microsoft.com/office/powerpoint/2010/main" val="395562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https://blog.aquasec.com/container-security-vulnerabilities</a:t>
            </a:r>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14</a:t>
            </a:fld>
            <a:endParaRPr lang="en-US"/>
          </a:p>
        </p:txBody>
      </p:sp>
    </p:spTree>
    <p:extLst>
      <p:ext uri="{BB962C8B-B14F-4D97-AF65-F5344CB8AC3E}">
        <p14:creationId xmlns:p14="http://schemas.microsoft.com/office/powerpoint/2010/main" val="1471435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https://www.securitynow.com/author.asp?section_id=716&amp;doc_id=744967</a:t>
            </a:r>
            <a:endParaRPr lang="en-US" dirty="0"/>
          </a:p>
          <a:p>
            <a:r>
              <a:rPr lang="en-US" dirty="0"/>
              <a:t>Image source: </a:t>
            </a:r>
            <a:r>
              <a:rPr lang="en-US" dirty="0">
                <a:hlinkClick r:id="rId4"/>
              </a:rPr>
              <a:t>https://stopad.io/blog/cryptomining-malware-what-to-expect-2018</a:t>
            </a:r>
            <a:endParaRPr lang="en-US" dirty="0"/>
          </a:p>
          <a:p>
            <a:r>
              <a:rPr lang="en-US" dirty="0"/>
              <a:t>What’s next?</a:t>
            </a:r>
          </a:p>
        </p:txBody>
      </p:sp>
      <p:sp>
        <p:nvSpPr>
          <p:cNvPr id="4" name="Slide Number Placeholder 3"/>
          <p:cNvSpPr>
            <a:spLocks noGrp="1"/>
          </p:cNvSpPr>
          <p:nvPr>
            <p:ph type="sldNum" sz="quarter" idx="10"/>
          </p:nvPr>
        </p:nvSpPr>
        <p:spPr/>
        <p:txBody>
          <a:bodyPr/>
          <a:lstStyle/>
          <a:p>
            <a:fld id="{BC8A832A-3494-4DFB-B448-59E8767CE1D8}" type="slidenum">
              <a:rPr lang="en-US" smtClean="0"/>
              <a:pPr/>
              <a:t>15</a:t>
            </a:fld>
            <a:endParaRPr lang="en-US"/>
          </a:p>
        </p:txBody>
      </p:sp>
    </p:spTree>
    <p:extLst>
      <p:ext uri="{BB962C8B-B14F-4D97-AF65-F5344CB8AC3E}">
        <p14:creationId xmlns:p14="http://schemas.microsoft.com/office/powerpoint/2010/main" val="2864233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https://nvlpubs.nist.gov/nistpubs/SpecialPublications/NIST.SP.800-190.pdf</a:t>
            </a:r>
            <a:endParaRPr lang="en-US" dirty="0"/>
          </a:p>
          <a:p>
            <a:pPr marL="228600" indent="-228600">
              <a:buAutoNum type="arabicPeriod"/>
            </a:pPr>
            <a:r>
              <a:rPr lang="en-US" dirty="0">
                <a:hlinkClick r:id="rId4"/>
              </a:rPr>
              <a:t>https://hub.docker.com/</a:t>
            </a:r>
            <a:r>
              <a:rPr lang="en-US" dirty="0"/>
              <a:t> - Official images, check </a:t>
            </a:r>
            <a:r>
              <a:rPr lang="en-US" dirty="0" err="1"/>
              <a:t>Dockerfile</a:t>
            </a:r>
            <a:endParaRPr lang="en-US" dirty="0"/>
          </a:p>
          <a:p>
            <a:pPr marL="228600" indent="-228600">
              <a:buAutoNum type="arabicPeriod"/>
            </a:pPr>
            <a:r>
              <a:rPr lang="en-US" dirty="0">
                <a:hlinkClick r:id="rId5"/>
              </a:rPr>
              <a:t>https://www.alpinelinux.org/posts/Docker-image-vulnerability-CVE-2019-5021.html</a:t>
            </a: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16</a:t>
            </a:fld>
            <a:endParaRPr lang="en-US"/>
          </a:p>
        </p:txBody>
      </p:sp>
    </p:spTree>
    <p:extLst>
      <p:ext uri="{BB962C8B-B14F-4D97-AF65-F5344CB8AC3E}">
        <p14:creationId xmlns:p14="http://schemas.microsoft.com/office/powerpoint/2010/main" val="3847822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https://www.slideshare.net/DieterReuter/docker-security-continuous-container-security</a:t>
            </a:r>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17</a:t>
            </a:fld>
            <a:endParaRPr lang="en-US"/>
          </a:p>
        </p:txBody>
      </p:sp>
    </p:spTree>
    <p:extLst>
      <p:ext uri="{BB962C8B-B14F-4D97-AF65-F5344CB8AC3E}">
        <p14:creationId xmlns:p14="http://schemas.microsoft.com/office/powerpoint/2010/main" val="3248700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19</a:t>
            </a:fld>
            <a:endParaRPr lang="en-US"/>
          </a:p>
        </p:txBody>
      </p:sp>
    </p:spTree>
    <p:extLst>
      <p:ext uri="{BB962C8B-B14F-4D97-AF65-F5344CB8AC3E}">
        <p14:creationId xmlns:p14="http://schemas.microsoft.com/office/powerpoint/2010/main" val="3060442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20</a:t>
            </a:fld>
            <a:endParaRPr lang="en-US"/>
          </a:p>
        </p:txBody>
      </p:sp>
    </p:spTree>
    <p:extLst>
      <p:ext uri="{BB962C8B-B14F-4D97-AF65-F5344CB8AC3E}">
        <p14:creationId xmlns:p14="http://schemas.microsoft.com/office/powerpoint/2010/main" val="1914706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21</a:t>
            </a:fld>
            <a:endParaRPr lang="en-US"/>
          </a:p>
        </p:txBody>
      </p:sp>
    </p:spTree>
    <p:extLst>
      <p:ext uri="{BB962C8B-B14F-4D97-AF65-F5344CB8AC3E}">
        <p14:creationId xmlns:p14="http://schemas.microsoft.com/office/powerpoint/2010/main" val="2098504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a:t>
            </a:fld>
            <a:endParaRPr lang="en-US"/>
          </a:p>
        </p:txBody>
      </p:sp>
    </p:spTree>
    <p:extLst>
      <p:ext uri="{BB962C8B-B14F-4D97-AF65-F5344CB8AC3E}">
        <p14:creationId xmlns:p14="http://schemas.microsoft.com/office/powerpoint/2010/main" val="297669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22</a:t>
            </a:fld>
            <a:endParaRPr lang="en-US"/>
          </a:p>
        </p:txBody>
      </p:sp>
    </p:spTree>
    <p:extLst>
      <p:ext uri="{BB962C8B-B14F-4D97-AF65-F5344CB8AC3E}">
        <p14:creationId xmlns:p14="http://schemas.microsoft.com/office/powerpoint/2010/main" val="3074077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23</a:t>
            </a:fld>
            <a:endParaRPr lang="en-US"/>
          </a:p>
        </p:txBody>
      </p:sp>
    </p:spTree>
    <p:extLst>
      <p:ext uri="{BB962C8B-B14F-4D97-AF65-F5344CB8AC3E}">
        <p14:creationId xmlns:p14="http://schemas.microsoft.com/office/powerpoint/2010/main" val="2808063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24</a:t>
            </a:fld>
            <a:endParaRPr lang="en-US"/>
          </a:p>
        </p:txBody>
      </p:sp>
    </p:spTree>
    <p:extLst>
      <p:ext uri="{BB962C8B-B14F-4D97-AF65-F5344CB8AC3E}">
        <p14:creationId xmlns:p14="http://schemas.microsoft.com/office/powerpoint/2010/main" val="388056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25</a:t>
            </a:fld>
            <a:endParaRPr lang="en-US"/>
          </a:p>
        </p:txBody>
      </p:sp>
    </p:spTree>
    <p:extLst>
      <p:ext uri="{BB962C8B-B14F-4D97-AF65-F5344CB8AC3E}">
        <p14:creationId xmlns:p14="http://schemas.microsoft.com/office/powerpoint/2010/main" val="2935224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26</a:t>
            </a:fld>
            <a:endParaRPr lang="en-US"/>
          </a:p>
        </p:txBody>
      </p:sp>
    </p:spTree>
    <p:extLst>
      <p:ext uri="{BB962C8B-B14F-4D97-AF65-F5344CB8AC3E}">
        <p14:creationId xmlns:p14="http://schemas.microsoft.com/office/powerpoint/2010/main" val="2761785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27</a:t>
            </a:fld>
            <a:endParaRPr lang="en-US"/>
          </a:p>
        </p:txBody>
      </p:sp>
    </p:spTree>
    <p:extLst>
      <p:ext uri="{BB962C8B-B14F-4D97-AF65-F5344CB8AC3E}">
        <p14:creationId xmlns:p14="http://schemas.microsoft.com/office/powerpoint/2010/main" val="369140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28</a:t>
            </a:fld>
            <a:endParaRPr lang="en-US"/>
          </a:p>
        </p:txBody>
      </p:sp>
    </p:spTree>
    <p:extLst>
      <p:ext uri="{BB962C8B-B14F-4D97-AF65-F5344CB8AC3E}">
        <p14:creationId xmlns:p14="http://schemas.microsoft.com/office/powerpoint/2010/main" val="3686526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29</a:t>
            </a:fld>
            <a:endParaRPr lang="en-US"/>
          </a:p>
        </p:txBody>
      </p:sp>
    </p:spTree>
    <p:extLst>
      <p:ext uri="{BB962C8B-B14F-4D97-AF65-F5344CB8AC3E}">
        <p14:creationId xmlns:p14="http://schemas.microsoft.com/office/powerpoint/2010/main" val="3623838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30</a:t>
            </a:fld>
            <a:endParaRPr lang="en-US"/>
          </a:p>
        </p:txBody>
      </p:sp>
    </p:spTree>
    <p:extLst>
      <p:ext uri="{BB962C8B-B14F-4D97-AF65-F5344CB8AC3E}">
        <p14:creationId xmlns:p14="http://schemas.microsoft.com/office/powerpoint/2010/main" val="3724787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32</a:t>
            </a:fld>
            <a:endParaRPr lang="en-US"/>
          </a:p>
        </p:txBody>
      </p:sp>
    </p:spTree>
    <p:extLst>
      <p:ext uri="{BB962C8B-B14F-4D97-AF65-F5344CB8AC3E}">
        <p14:creationId xmlns:p14="http://schemas.microsoft.com/office/powerpoint/2010/main" val="795692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scratching the surface. Windows containers. Win/Lin at the same time.</a:t>
            </a:r>
          </a:p>
          <a:p>
            <a:r>
              <a:rPr lang="en-US" dirty="0"/>
              <a:t>Docker CE vs EE, Google Kubernetes, Apache Mesos</a:t>
            </a:r>
          </a:p>
          <a:p>
            <a:r>
              <a:rPr lang="en-US" dirty="0"/>
              <a:t>Image source: </a:t>
            </a:r>
            <a:r>
              <a:rPr lang="en-US" dirty="0">
                <a:hlinkClick r:id="rId3"/>
              </a:rPr>
              <a:t>https://blog.docker.com/2018/08/containers-replacing-virtual-machines/</a:t>
            </a:r>
            <a:r>
              <a:rPr lang="en-US" dirty="0"/>
              <a:t> </a:t>
            </a:r>
          </a:p>
          <a:p>
            <a:r>
              <a:rPr lang="en-US" dirty="0"/>
              <a:t>Good read: </a:t>
            </a:r>
            <a:r>
              <a:rPr lang="en-US" dirty="0">
                <a:hlinkClick r:id="rId4"/>
              </a:rPr>
              <a:t>https://mesosphere.com/blog/docker-vs-kubernetes-vs-apache-mesos/</a:t>
            </a:r>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4</a:t>
            </a:fld>
            <a:endParaRPr lang="en-US"/>
          </a:p>
        </p:txBody>
      </p:sp>
    </p:spTree>
    <p:extLst>
      <p:ext uri="{BB962C8B-B14F-4D97-AF65-F5344CB8AC3E}">
        <p14:creationId xmlns:p14="http://schemas.microsoft.com/office/powerpoint/2010/main" val="1307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33</a:t>
            </a:fld>
            <a:endParaRPr lang="en-US"/>
          </a:p>
        </p:txBody>
      </p:sp>
    </p:spTree>
    <p:extLst>
      <p:ext uri="{BB962C8B-B14F-4D97-AF65-F5344CB8AC3E}">
        <p14:creationId xmlns:p14="http://schemas.microsoft.com/office/powerpoint/2010/main" val="559424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34</a:t>
            </a:fld>
            <a:endParaRPr lang="en-US"/>
          </a:p>
        </p:txBody>
      </p:sp>
    </p:spTree>
    <p:extLst>
      <p:ext uri="{BB962C8B-B14F-4D97-AF65-F5344CB8AC3E}">
        <p14:creationId xmlns:p14="http://schemas.microsoft.com/office/powerpoint/2010/main" val="4116702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35</a:t>
            </a:fld>
            <a:endParaRPr lang="en-US"/>
          </a:p>
        </p:txBody>
      </p:sp>
    </p:spTree>
    <p:extLst>
      <p:ext uri="{BB962C8B-B14F-4D97-AF65-F5344CB8AC3E}">
        <p14:creationId xmlns:p14="http://schemas.microsoft.com/office/powerpoint/2010/main" val="2028532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36</a:t>
            </a:fld>
            <a:endParaRPr lang="en-US"/>
          </a:p>
        </p:txBody>
      </p:sp>
    </p:spTree>
    <p:extLst>
      <p:ext uri="{BB962C8B-B14F-4D97-AF65-F5344CB8AC3E}">
        <p14:creationId xmlns:p14="http://schemas.microsoft.com/office/powerpoint/2010/main" val="2611399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37</a:t>
            </a:fld>
            <a:endParaRPr lang="en-US"/>
          </a:p>
        </p:txBody>
      </p:sp>
    </p:spTree>
    <p:extLst>
      <p:ext uri="{BB962C8B-B14F-4D97-AF65-F5344CB8AC3E}">
        <p14:creationId xmlns:p14="http://schemas.microsoft.com/office/powerpoint/2010/main" val="1767150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38</a:t>
            </a:fld>
            <a:endParaRPr lang="en-US"/>
          </a:p>
        </p:txBody>
      </p:sp>
    </p:spTree>
    <p:extLst>
      <p:ext uri="{BB962C8B-B14F-4D97-AF65-F5344CB8AC3E}">
        <p14:creationId xmlns:p14="http://schemas.microsoft.com/office/powerpoint/2010/main" val="4039116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39</a:t>
            </a:fld>
            <a:endParaRPr lang="en-US"/>
          </a:p>
        </p:txBody>
      </p:sp>
    </p:spTree>
    <p:extLst>
      <p:ext uri="{BB962C8B-B14F-4D97-AF65-F5344CB8AC3E}">
        <p14:creationId xmlns:p14="http://schemas.microsoft.com/office/powerpoint/2010/main" val="1897551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41</a:t>
            </a:fld>
            <a:endParaRPr lang="en-US"/>
          </a:p>
        </p:txBody>
      </p:sp>
    </p:spTree>
    <p:extLst>
      <p:ext uri="{BB962C8B-B14F-4D97-AF65-F5344CB8AC3E}">
        <p14:creationId xmlns:p14="http://schemas.microsoft.com/office/powerpoint/2010/main" val="303839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42</a:t>
            </a:fld>
            <a:endParaRPr lang="en-US"/>
          </a:p>
        </p:txBody>
      </p:sp>
    </p:spTree>
    <p:extLst>
      <p:ext uri="{BB962C8B-B14F-4D97-AF65-F5344CB8AC3E}">
        <p14:creationId xmlns:p14="http://schemas.microsoft.com/office/powerpoint/2010/main" val="4163097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43</a:t>
            </a:fld>
            <a:endParaRPr lang="en-US"/>
          </a:p>
        </p:txBody>
      </p:sp>
    </p:spTree>
    <p:extLst>
      <p:ext uri="{BB962C8B-B14F-4D97-AF65-F5344CB8AC3E}">
        <p14:creationId xmlns:p14="http://schemas.microsoft.com/office/powerpoint/2010/main" val="2017105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 Q&amp;A to baseline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Relate via phones – iCloud, Samsung Cloud</a:t>
            </a:r>
          </a:p>
        </p:txBody>
      </p:sp>
      <p:sp>
        <p:nvSpPr>
          <p:cNvPr id="4" name="Slide Number Placeholder 3"/>
          <p:cNvSpPr>
            <a:spLocks noGrp="1"/>
          </p:cNvSpPr>
          <p:nvPr>
            <p:ph type="sldNum" sz="quarter" idx="10"/>
          </p:nvPr>
        </p:nvSpPr>
        <p:spPr/>
        <p:txBody>
          <a:bodyPr/>
          <a:lstStyle/>
          <a:p>
            <a:fld id="{BC8A832A-3494-4DFB-B448-59E8767CE1D8}" type="slidenum">
              <a:rPr lang="en-US" smtClean="0"/>
              <a:pPr/>
              <a:t>5</a:t>
            </a:fld>
            <a:endParaRPr lang="en-US"/>
          </a:p>
        </p:txBody>
      </p:sp>
    </p:spTree>
    <p:extLst>
      <p:ext uri="{BB962C8B-B14F-4D97-AF65-F5344CB8AC3E}">
        <p14:creationId xmlns:p14="http://schemas.microsoft.com/office/powerpoint/2010/main" val="1686102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44</a:t>
            </a:fld>
            <a:endParaRPr lang="en-US"/>
          </a:p>
        </p:txBody>
      </p:sp>
    </p:spTree>
    <p:extLst>
      <p:ext uri="{BB962C8B-B14F-4D97-AF65-F5344CB8AC3E}">
        <p14:creationId xmlns:p14="http://schemas.microsoft.com/office/powerpoint/2010/main" val="14045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45</a:t>
            </a:fld>
            <a:endParaRPr lang="en-US"/>
          </a:p>
        </p:txBody>
      </p:sp>
    </p:spTree>
    <p:extLst>
      <p:ext uri="{BB962C8B-B14F-4D97-AF65-F5344CB8AC3E}">
        <p14:creationId xmlns:p14="http://schemas.microsoft.com/office/powerpoint/2010/main" val="1625423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46</a:t>
            </a:fld>
            <a:endParaRPr lang="en-US"/>
          </a:p>
        </p:txBody>
      </p:sp>
    </p:spTree>
    <p:extLst>
      <p:ext uri="{BB962C8B-B14F-4D97-AF65-F5344CB8AC3E}">
        <p14:creationId xmlns:p14="http://schemas.microsoft.com/office/powerpoint/2010/main" val="4261586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47</a:t>
            </a:fld>
            <a:endParaRPr lang="en-US"/>
          </a:p>
        </p:txBody>
      </p:sp>
    </p:spTree>
    <p:extLst>
      <p:ext uri="{BB962C8B-B14F-4D97-AF65-F5344CB8AC3E}">
        <p14:creationId xmlns:p14="http://schemas.microsoft.com/office/powerpoint/2010/main" val="42150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a:t>
            </a:r>
            <a:r>
              <a:rPr lang="en-US" dirty="0">
                <a:hlinkClick r:id="rId3"/>
              </a:rPr>
              <a:t>https://github.com/cncf/landscape/blob/master/README.md#trail-map</a:t>
            </a:r>
            <a:r>
              <a:rPr lang="en-US" dirty="0"/>
              <a:t> Cloud Native Computing Foundation (CCNF)</a:t>
            </a:r>
          </a:p>
        </p:txBody>
      </p:sp>
      <p:sp>
        <p:nvSpPr>
          <p:cNvPr id="4" name="Slide Number Placeholder 3"/>
          <p:cNvSpPr>
            <a:spLocks noGrp="1"/>
          </p:cNvSpPr>
          <p:nvPr>
            <p:ph type="sldNum" sz="quarter" idx="10"/>
          </p:nvPr>
        </p:nvSpPr>
        <p:spPr/>
        <p:txBody>
          <a:bodyPr/>
          <a:lstStyle/>
          <a:p>
            <a:fld id="{BC8A832A-3494-4DFB-B448-59E8767CE1D8}" type="slidenum">
              <a:rPr lang="en-US" smtClean="0"/>
              <a:pPr/>
              <a:t>6</a:t>
            </a:fld>
            <a:endParaRPr lang="en-US"/>
          </a:p>
        </p:txBody>
      </p:sp>
    </p:spTree>
    <p:extLst>
      <p:ext uri="{BB962C8B-B14F-4D97-AF65-F5344CB8AC3E}">
        <p14:creationId xmlns:p14="http://schemas.microsoft.com/office/powerpoint/2010/main" val="4137738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 Q&amp;A to baseline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Relate via phones – iCloud, Samsung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Hands-on: hello-world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a:t>
            </a:r>
            <a:r>
              <a:rPr lang="en-US" baseline="30000" dirty="0"/>
              <a:t>2</a:t>
            </a:r>
            <a:r>
              <a:rPr lang="en-US" dirty="0"/>
              <a:t>: </a:t>
            </a:r>
            <a:r>
              <a:rPr lang="en-US" dirty="0">
                <a:hlinkClick r:id="rId3"/>
              </a:rPr>
              <a:t>https://docs.docker.com/engine/docker-overview/</a:t>
            </a:r>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7</a:t>
            </a:fld>
            <a:endParaRPr lang="en-US"/>
          </a:p>
        </p:txBody>
      </p:sp>
    </p:spTree>
    <p:extLst>
      <p:ext uri="{BB962C8B-B14F-4D97-AF65-F5344CB8AC3E}">
        <p14:creationId xmlns:p14="http://schemas.microsoft.com/office/powerpoint/2010/main" val="1937817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source: </a:t>
            </a:r>
            <a:r>
              <a:rPr lang="en-US" dirty="0">
                <a:hlinkClick r:id="rId3"/>
              </a:rPr>
              <a:t>https://eksworkshop.com/introduction/architecture/architecture_control_and_data_overview/</a:t>
            </a:r>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8</a:t>
            </a:fld>
            <a:endParaRPr lang="en-US"/>
          </a:p>
        </p:txBody>
      </p:sp>
    </p:spTree>
    <p:extLst>
      <p:ext uri="{BB962C8B-B14F-4D97-AF65-F5344CB8AC3E}">
        <p14:creationId xmlns:p14="http://schemas.microsoft.com/office/powerpoint/2010/main" val="1819178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9</a:t>
            </a:fld>
            <a:endParaRPr lang="en-US"/>
          </a:p>
        </p:txBody>
      </p:sp>
    </p:spTree>
    <p:extLst>
      <p:ext uri="{BB962C8B-B14F-4D97-AF65-F5344CB8AC3E}">
        <p14:creationId xmlns:p14="http://schemas.microsoft.com/office/powerpoint/2010/main" val="373945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dirty="0">
                <a:hlinkClick r:id="rId3"/>
              </a:rPr>
              <a:t>https://www.docker.com/taxonomy/term/4949</a:t>
            </a:r>
            <a:endParaRPr lang="en-US" dirty="0"/>
          </a:p>
        </p:txBody>
      </p:sp>
      <p:sp>
        <p:nvSpPr>
          <p:cNvPr id="4" name="Slide Number Placeholder 3"/>
          <p:cNvSpPr>
            <a:spLocks noGrp="1"/>
          </p:cNvSpPr>
          <p:nvPr>
            <p:ph type="sldNum" sz="quarter" idx="10"/>
          </p:nvPr>
        </p:nvSpPr>
        <p:spPr/>
        <p:txBody>
          <a:bodyPr/>
          <a:lstStyle/>
          <a:p>
            <a:fld id="{BC8A832A-3494-4DFB-B448-59E8767CE1D8}" type="slidenum">
              <a:rPr lang="en-US" smtClean="0"/>
              <a:pPr/>
              <a:t>10</a:t>
            </a:fld>
            <a:endParaRPr lang="en-US"/>
          </a:p>
        </p:txBody>
      </p:sp>
    </p:spTree>
    <p:extLst>
      <p:ext uri="{BB962C8B-B14F-4D97-AF65-F5344CB8AC3E}">
        <p14:creationId xmlns:p14="http://schemas.microsoft.com/office/powerpoint/2010/main" val="3519699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3546"/>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5362575"/>
            <a:ext cx="6400800" cy="381000"/>
          </a:xfrm>
        </p:spPr>
        <p:txBody>
          <a:bodyPr>
            <a:no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2895600"/>
            <a:ext cx="2314575" cy="2314575"/>
          </a:xfrm>
          <a:prstGeom prst="rect">
            <a:avLst/>
          </a:prstGeom>
        </p:spPr>
      </p:pic>
    </p:spTree>
    <p:extLst>
      <p:ext uri="{BB962C8B-B14F-4D97-AF65-F5344CB8AC3E}">
        <p14:creationId xmlns:p14="http://schemas.microsoft.com/office/powerpoint/2010/main" val="3066557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9F6E18-9342-406C-A232-66D2295FEBF5}"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413586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9F6E18-9342-406C-A232-66D2295FEBF5}"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1750180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377"/>
            <a:ext cx="8229600" cy="114300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57200" y="1600201"/>
            <a:ext cx="8229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C230321-C0E6-49D2-B27E-49B1C232C619}"/>
              </a:ext>
            </a:extLst>
          </p:cNvPr>
          <p:cNvSpPr>
            <a:spLocks noGrp="1"/>
          </p:cNvSpPr>
          <p:nvPr>
            <p:ph type="dt" sz="half" idx="10"/>
          </p:nvPr>
        </p:nvSpPr>
        <p:spPr/>
        <p:txBody>
          <a:bodyPr/>
          <a:lstStyle/>
          <a:p>
            <a:fld id="{679F6E18-9342-406C-A232-66D2295FEBF5}" type="datetimeFigureOut">
              <a:rPr lang="en-US" smtClean="0"/>
              <a:t>7/24/2019</a:t>
            </a:fld>
            <a:endParaRPr lang="en-US"/>
          </a:p>
        </p:txBody>
      </p:sp>
      <p:sp>
        <p:nvSpPr>
          <p:cNvPr id="11" name="Footer Placeholder 10">
            <a:extLst>
              <a:ext uri="{FF2B5EF4-FFF2-40B4-BE49-F238E27FC236}">
                <a16:creationId xmlns:a16="http://schemas.microsoft.com/office/drawing/2014/main" id="{2B0BE842-4F6B-47BF-8435-B81072BBF220}"/>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3F8BE939-D1DD-4624-80BA-81F53ADE1F9B}"/>
              </a:ext>
            </a:extLst>
          </p:cNvPr>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97032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9F6E18-9342-406C-A232-66D2295FEBF5}"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203236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1"/>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9F6E18-9342-406C-A232-66D2295FEBF5}"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1129093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3446"/>
            <a:ext cx="8229600" cy="1143000"/>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540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5401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9F6E18-9342-406C-A232-66D2295FEBF5}" type="datetimeFigureOut">
              <a:rPr lang="en-US" smtClean="0"/>
              <a:t>7/24/2019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322462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9F6E18-9342-406C-A232-66D2295FEBF5}" type="datetimeFigureOut">
              <a:rPr lang="en-US" smtClean="0"/>
              <a:t>7/24/2019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3813665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9F6E18-9342-406C-A232-66D2295FEBF5}" type="datetimeFigureOut">
              <a:rPr lang="en-US" smtClean="0"/>
              <a:t>7/24/2019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724675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81400" y="1371601"/>
            <a:ext cx="5111750" cy="434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514600"/>
            <a:ext cx="3008313" cy="32004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F6E18-9342-406C-A232-66D2295FEBF5}"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763587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1447799"/>
            <a:ext cx="5486400" cy="3279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9F6E18-9342-406C-A232-66D2295FEBF5}"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6EB6C0-DE31-4877-8F93-0CD5F38B529E}" type="slidenum">
              <a:rPr lang="en-US" smtClean="0"/>
              <a:t>‹#›</a:t>
            </a:fld>
            <a:endParaRPr lang="en-US"/>
          </a:p>
        </p:txBody>
      </p:sp>
    </p:spTree>
    <p:extLst>
      <p:ext uri="{BB962C8B-B14F-4D97-AF65-F5344CB8AC3E}">
        <p14:creationId xmlns:p14="http://schemas.microsoft.com/office/powerpoint/2010/main" val="3220009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9F6E18-9342-406C-A232-66D2295FEBF5}" type="datetimeFigureOut">
              <a:rPr lang="en-US" smtClean="0"/>
              <a:t>7/24/2019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6EB6C0-DE31-4877-8F93-0CD5F38B529E}" type="slidenum">
              <a:rPr lang="en-US" smtClean="0"/>
              <a:t>‹#›</a:t>
            </a:fld>
            <a:endParaRPr lang="en-US"/>
          </a:p>
        </p:txBody>
      </p:sp>
      <p:pic>
        <p:nvPicPr>
          <p:cNvPr id="7" name="Picture 2"/>
          <p:cNvPicPr>
            <a:picLocks noChangeAspect="1" noChangeArrowheads="1"/>
          </p:cNvPicPr>
          <p:nvPr/>
        </p:nvPicPr>
        <p:blipFill>
          <a:blip r:embed="rId13" cstate="print"/>
          <a:srcRect/>
          <a:stretch>
            <a:fillRect/>
          </a:stretch>
        </p:blipFill>
        <p:spPr bwMode="auto">
          <a:xfrm>
            <a:off x="0" y="0"/>
            <a:ext cx="9144000" cy="1776412"/>
          </a:xfrm>
          <a:prstGeom prst="rect">
            <a:avLst/>
          </a:prstGeom>
          <a:noFill/>
          <a:ln w="9525">
            <a:noFill/>
            <a:miter lim="800000"/>
            <a:headEnd/>
            <a:tailEnd/>
          </a:ln>
        </p:spPr>
      </p:pic>
      <p:pic>
        <p:nvPicPr>
          <p:cNvPr id="9" name="Picture 3"/>
          <p:cNvPicPr>
            <a:picLocks noChangeAspect="1" noChangeArrowheads="1"/>
          </p:cNvPicPr>
          <p:nvPr/>
        </p:nvPicPr>
        <p:blipFill>
          <a:blip r:embed="rId14" cstate="print"/>
          <a:srcRect/>
          <a:stretch>
            <a:fillRect/>
          </a:stretch>
        </p:blipFill>
        <p:spPr bwMode="auto">
          <a:xfrm>
            <a:off x="0" y="5843501"/>
            <a:ext cx="9144000" cy="1047750"/>
          </a:xfrm>
          <a:prstGeom prst="rect">
            <a:avLst/>
          </a:prstGeom>
          <a:noFill/>
          <a:ln w="9525">
            <a:noFill/>
            <a:miter lim="800000"/>
            <a:headEnd/>
            <a:tailEnd/>
          </a:ln>
        </p:spPr>
      </p:pic>
      <p:sp>
        <p:nvSpPr>
          <p:cNvPr id="10" name="Date Placeholder 3"/>
          <p:cNvSpPr txBox="1">
            <a:spLocks/>
          </p:cNvSpPr>
          <p:nvPr/>
        </p:nvSpPr>
        <p:spPr>
          <a:xfrm>
            <a:off x="7924800" y="6324600"/>
            <a:ext cx="1066800" cy="365125"/>
          </a:xfrm>
          <a:prstGeom prst="rect">
            <a:avLst/>
          </a:prstGeom>
        </p:spPr>
        <p:txBody>
          <a:bodyPr vert="horz" lIns="91440" tIns="45720" rIns="91440" bIns="45720" rtlCol="0" anchor="ct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rPr>
              <a:t>CyberCamp 2019</a:t>
            </a:r>
          </a:p>
        </p:txBody>
      </p:sp>
      <p:pic>
        <p:nvPicPr>
          <p:cNvPr id="11" name="Picture 1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200" y="62594"/>
            <a:ext cx="1127124" cy="1127124"/>
          </a:xfrm>
          <a:prstGeom prst="rect">
            <a:avLst/>
          </a:prstGeom>
        </p:spPr>
      </p:pic>
    </p:spTree>
    <p:extLst>
      <p:ext uri="{BB962C8B-B14F-4D97-AF65-F5344CB8AC3E}">
        <p14:creationId xmlns:p14="http://schemas.microsoft.com/office/powerpoint/2010/main" val="1285652641"/>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grep.rickp@gmai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ickpayne929"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rickpayne92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rickpayne929"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rickpayne929"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rickpayne929"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ocs.docker.com/engine/docker-overview/" TargetMode="External"/><Relationship Id="rId2" Type="http://schemas.openxmlformats.org/officeDocument/2006/relationships/hyperlink" Target="https://nvlpubs.nist.gov/nistpubs/SpecialPublications/NIST.SP.800-190.pdf" TargetMode="External"/><Relationship Id="rId1" Type="http://schemas.openxmlformats.org/officeDocument/2006/relationships/slideLayout" Target="../slideLayouts/slideLayout2.xml"/><Relationship Id="rId5" Type="http://schemas.openxmlformats.org/officeDocument/2006/relationships/hyperlink" Target="https://www.owasp.org/images/1/17/Dirk_Wetter_-_Docker_Security_Brussels.pdf" TargetMode="External"/><Relationship Id="rId4" Type="http://schemas.openxmlformats.org/officeDocument/2006/relationships/hyperlink" Target="http://www.itbriefcase.net/infographic-docker-ecosystem-2014-year-in-re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Cloud Security – Container Edition</a:t>
            </a:r>
          </a:p>
        </p:txBody>
      </p:sp>
      <p:sp>
        <p:nvSpPr>
          <p:cNvPr id="3" name="Subtitle 2"/>
          <p:cNvSpPr>
            <a:spLocks noGrp="1"/>
          </p:cNvSpPr>
          <p:nvPr>
            <p:ph type="subTitle" idx="1"/>
          </p:nvPr>
        </p:nvSpPr>
        <p:spPr/>
        <p:txBody>
          <a:bodyPr>
            <a:normAutofit fontScale="40000" lnSpcReduction="20000"/>
          </a:bodyPr>
          <a:lstStyle/>
          <a:p>
            <a:endParaRPr lang="en-US" sz="1800" dirty="0"/>
          </a:p>
          <a:p>
            <a:r>
              <a:rPr lang="en-US" sz="3300" dirty="0"/>
              <a:t>Ricky Payne CISSP, AWS CSA, RHCE, RHCSA, Security+ , BS-IST, AS-CET</a:t>
            </a:r>
          </a:p>
        </p:txBody>
      </p:sp>
      <p:sp>
        <p:nvSpPr>
          <p:cNvPr id="5" name="Title 1">
            <a:extLst>
              <a:ext uri="{FF2B5EF4-FFF2-40B4-BE49-F238E27FC236}">
                <a16:creationId xmlns:a16="http://schemas.microsoft.com/office/drawing/2014/main" id="{09454F51-F068-4897-8021-6D2258649D0B}"/>
              </a:ext>
            </a:extLst>
          </p:cNvPr>
          <p:cNvSpPr txBox="1">
            <a:spLocks/>
          </p:cNvSpPr>
          <p:nvPr/>
        </p:nvSpPr>
        <p:spPr>
          <a:xfrm>
            <a:off x="457200" y="26377"/>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rPr>
              <a:t>CyberCamp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377"/>
            <a:ext cx="7543800" cy="1143000"/>
          </a:xfrm>
        </p:spPr>
        <p:txBody>
          <a:bodyPr/>
          <a:lstStyle/>
          <a:p>
            <a:r>
              <a:rPr lang="en-US" dirty="0"/>
              <a:t>What’s the fuss about?</a:t>
            </a:r>
          </a:p>
        </p:txBody>
      </p:sp>
      <p:sp>
        <p:nvSpPr>
          <p:cNvPr id="5" name="Content Placeholder 4"/>
          <p:cNvSpPr>
            <a:spLocks noGrp="1"/>
          </p:cNvSpPr>
          <p:nvPr>
            <p:ph idx="1"/>
          </p:nvPr>
        </p:nvSpPr>
        <p:spPr/>
        <p:txBody>
          <a:bodyPr>
            <a:normAutofit/>
          </a:bodyPr>
          <a:lstStyle/>
          <a:p>
            <a:pPr marL="0" indent="0">
              <a:buNone/>
            </a:pPr>
            <a:r>
              <a:rPr lang="en-US" dirty="0"/>
              <a:t>  </a:t>
            </a:r>
          </a:p>
          <a:p>
            <a:pPr lvl="1"/>
            <a:endParaRPr lang="en-US" dirty="0"/>
          </a:p>
          <a:p>
            <a:pPr lvl="1"/>
            <a:endParaRPr lang="en-US" dirty="0"/>
          </a:p>
          <a:p>
            <a:pPr lvl="1"/>
            <a:endParaRPr lang="en-US" dirty="0">
              <a:solidFill>
                <a:srgbClr val="FF0000"/>
              </a:solidFill>
            </a:endParaRP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2895600" y="1409701"/>
            <a:ext cx="6400800" cy="358192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50" dirty="0"/>
              <a:t>10x increase in scalability</a:t>
            </a:r>
          </a:p>
          <a:p>
            <a:pPr marL="0" indent="0">
              <a:buNone/>
            </a:pPr>
            <a:endParaRPr lang="en-US" sz="3150" dirty="0"/>
          </a:p>
          <a:p>
            <a:pPr marL="0" indent="0">
              <a:buNone/>
            </a:pPr>
            <a:r>
              <a:rPr lang="en-US" sz="3150" dirty="0"/>
              <a:t>+50% app deploy productivity increase</a:t>
            </a:r>
          </a:p>
          <a:p>
            <a:pPr marL="0" indent="0">
              <a:buNone/>
            </a:pPr>
            <a:endParaRPr lang="en-US" sz="3150" dirty="0"/>
          </a:p>
          <a:p>
            <a:pPr marL="0" indent="0">
              <a:buNone/>
            </a:pPr>
            <a:r>
              <a:rPr lang="en-US" sz="3150" dirty="0"/>
              <a:t>Netherlands government realized 100x faster deployments 5 -&gt; 500/mo</a:t>
            </a:r>
          </a:p>
          <a:p>
            <a:endParaRPr lang="en-US" dirty="0"/>
          </a:p>
        </p:txBody>
      </p:sp>
      <p:pic>
        <p:nvPicPr>
          <p:cNvPr id="4" name="Picture 3">
            <a:extLst>
              <a:ext uri="{FF2B5EF4-FFF2-40B4-BE49-F238E27FC236}">
                <a16:creationId xmlns:a16="http://schemas.microsoft.com/office/drawing/2014/main" id="{A794D7C2-CD8F-4ED6-A63E-850D95F4AF25}"/>
              </a:ext>
            </a:extLst>
          </p:cNvPr>
          <p:cNvPicPr>
            <a:picLocks noChangeAspect="1"/>
          </p:cNvPicPr>
          <p:nvPr/>
        </p:nvPicPr>
        <p:blipFill>
          <a:blip r:embed="rId3"/>
          <a:stretch>
            <a:fillRect/>
          </a:stretch>
        </p:blipFill>
        <p:spPr>
          <a:xfrm>
            <a:off x="446314" y="1409701"/>
            <a:ext cx="2019300" cy="666750"/>
          </a:xfrm>
          <a:prstGeom prst="rect">
            <a:avLst/>
          </a:prstGeom>
        </p:spPr>
      </p:pic>
      <p:pic>
        <p:nvPicPr>
          <p:cNvPr id="7" name="Picture 6">
            <a:extLst>
              <a:ext uri="{FF2B5EF4-FFF2-40B4-BE49-F238E27FC236}">
                <a16:creationId xmlns:a16="http://schemas.microsoft.com/office/drawing/2014/main" id="{71D5C151-6DCB-4895-9F2E-28E4346B2D20}"/>
              </a:ext>
            </a:extLst>
          </p:cNvPr>
          <p:cNvPicPr>
            <a:picLocks noChangeAspect="1"/>
          </p:cNvPicPr>
          <p:nvPr/>
        </p:nvPicPr>
        <p:blipFill>
          <a:blip r:embed="rId4"/>
          <a:stretch>
            <a:fillRect/>
          </a:stretch>
        </p:blipFill>
        <p:spPr>
          <a:xfrm>
            <a:off x="457200" y="2664802"/>
            <a:ext cx="2114550" cy="571500"/>
          </a:xfrm>
          <a:prstGeom prst="rect">
            <a:avLst/>
          </a:prstGeom>
        </p:spPr>
      </p:pic>
      <p:pic>
        <p:nvPicPr>
          <p:cNvPr id="8" name="Picture 7">
            <a:extLst>
              <a:ext uri="{FF2B5EF4-FFF2-40B4-BE49-F238E27FC236}">
                <a16:creationId xmlns:a16="http://schemas.microsoft.com/office/drawing/2014/main" id="{40416C56-B92B-4662-9DAB-A46AABDBD06C}"/>
              </a:ext>
            </a:extLst>
          </p:cNvPr>
          <p:cNvPicPr>
            <a:picLocks noChangeAspect="1"/>
          </p:cNvPicPr>
          <p:nvPr/>
        </p:nvPicPr>
        <p:blipFill>
          <a:blip r:embed="rId5"/>
          <a:stretch>
            <a:fillRect/>
          </a:stretch>
        </p:blipFill>
        <p:spPr>
          <a:xfrm>
            <a:off x="600075" y="4991624"/>
            <a:ext cx="7943850" cy="781050"/>
          </a:xfrm>
          <a:prstGeom prst="rect">
            <a:avLst/>
          </a:prstGeom>
        </p:spPr>
      </p:pic>
      <p:pic>
        <p:nvPicPr>
          <p:cNvPr id="9" name="Picture 8">
            <a:extLst>
              <a:ext uri="{FF2B5EF4-FFF2-40B4-BE49-F238E27FC236}">
                <a16:creationId xmlns:a16="http://schemas.microsoft.com/office/drawing/2014/main" id="{C401ECB7-0E98-4CD7-B3BA-BD080568B1A7}"/>
              </a:ext>
            </a:extLst>
          </p:cNvPr>
          <p:cNvPicPr>
            <a:picLocks noChangeAspect="1"/>
          </p:cNvPicPr>
          <p:nvPr/>
        </p:nvPicPr>
        <p:blipFill>
          <a:blip r:embed="rId6"/>
          <a:stretch>
            <a:fillRect/>
          </a:stretch>
        </p:blipFill>
        <p:spPr>
          <a:xfrm>
            <a:off x="600075" y="3740866"/>
            <a:ext cx="1571625" cy="1200150"/>
          </a:xfrm>
          <a:prstGeom prst="rect">
            <a:avLst/>
          </a:prstGeom>
        </p:spPr>
      </p:pic>
    </p:spTree>
    <p:extLst>
      <p:ext uri="{BB962C8B-B14F-4D97-AF65-F5344CB8AC3E}">
        <p14:creationId xmlns:p14="http://schemas.microsoft.com/office/powerpoint/2010/main" val="3892602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377"/>
            <a:ext cx="7543800" cy="1143000"/>
          </a:xfrm>
        </p:spPr>
        <p:txBody>
          <a:bodyPr/>
          <a:lstStyle/>
          <a:p>
            <a:r>
              <a:rPr lang="en-US" dirty="0"/>
              <a:t>Deployment paradigm shift</a:t>
            </a:r>
          </a:p>
        </p:txBody>
      </p:sp>
      <p:sp>
        <p:nvSpPr>
          <p:cNvPr id="5" name="Content Placeholder 4"/>
          <p:cNvSpPr>
            <a:spLocks noGrp="1"/>
          </p:cNvSpPr>
          <p:nvPr>
            <p:ph idx="1"/>
          </p:nvPr>
        </p:nvSpPr>
        <p:spPr/>
        <p:txBody>
          <a:bodyPr>
            <a:normAutofit/>
          </a:bodyPr>
          <a:lstStyle/>
          <a:p>
            <a:pPr marL="0" indent="0">
              <a:buNone/>
            </a:pPr>
            <a:r>
              <a:rPr lang="en-US" dirty="0"/>
              <a:t>  </a:t>
            </a:r>
          </a:p>
          <a:p>
            <a:pPr lvl="1"/>
            <a:endParaRPr lang="en-US" dirty="0"/>
          </a:p>
          <a:p>
            <a:pPr lvl="1"/>
            <a:endParaRPr lang="en-US" dirty="0"/>
          </a:p>
          <a:p>
            <a:pPr lvl="1"/>
            <a:endParaRPr lang="en-US" dirty="0">
              <a:solidFill>
                <a:srgbClr val="FF0000"/>
              </a:solidFill>
            </a:endParaRP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304800" y="1295400"/>
            <a:ext cx="8763000" cy="25532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Now a developer must become fluent in software testing, deployment, telemetry and even security. Developers will be responsible for securing their own work!</a:t>
            </a:r>
            <a:r>
              <a:rPr lang="en-US" sz="2800" baseline="30000" dirty="0"/>
              <a:t>4</a:t>
            </a:r>
            <a:endParaRPr lang="en-US" dirty="0"/>
          </a:p>
        </p:txBody>
      </p:sp>
      <p:pic>
        <p:nvPicPr>
          <p:cNvPr id="3" name="Picture 2">
            <a:extLst>
              <a:ext uri="{FF2B5EF4-FFF2-40B4-BE49-F238E27FC236}">
                <a16:creationId xmlns:a16="http://schemas.microsoft.com/office/drawing/2014/main" id="{ADAF3923-538B-405D-ACEA-F7E61DE80A4A}"/>
              </a:ext>
            </a:extLst>
          </p:cNvPr>
          <p:cNvPicPr>
            <a:picLocks noChangeAspect="1"/>
          </p:cNvPicPr>
          <p:nvPr/>
        </p:nvPicPr>
        <p:blipFill>
          <a:blip r:embed="rId3"/>
          <a:stretch>
            <a:fillRect/>
          </a:stretch>
        </p:blipFill>
        <p:spPr>
          <a:xfrm>
            <a:off x="2819400" y="2667000"/>
            <a:ext cx="3011043" cy="1873825"/>
          </a:xfrm>
          <a:prstGeom prst="rect">
            <a:avLst/>
          </a:prstGeom>
        </p:spPr>
      </p:pic>
      <p:pic>
        <p:nvPicPr>
          <p:cNvPr id="10" name="Picture 9">
            <a:extLst>
              <a:ext uri="{FF2B5EF4-FFF2-40B4-BE49-F238E27FC236}">
                <a16:creationId xmlns:a16="http://schemas.microsoft.com/office/drawing/2014/main" id="{6D2F655B-086E-4D6A-8E92-B493DF26E29A}"/>
              </a:ext>
            </a:extLst>
          </p:cNvPr>
          <p:cNvPicPr>
            <a:picLocks noChangeAspect="1"/>
          </p:cNvPicPr>
          <p:nvPr/>
        </p:nvPicPr>
        <p:blipFill>
          <a:blip r:embed="rId4"/>
          <a:stretch>
            <a:fillRect/>
          </a:stretch>
        </p:blipFill>
        <p:spPr>
          <a:xfrm>
            <a:off x="530792" y="4267200"/>
            <a:ext cx="1836247" cy="1528762"/>
          </a:xfrm>
          <a:prstGeom prst="rect">
            <a:avLst/>
          </a:prstGeom>
        </p:spPr>
      </p:pic>
      <p:pic>
        <p:nvPicPr>
          <p:cNvPr id="11" name="Picture 10">
            <a:extLst>
              <a:ext uri="{FF2B5EF4-FFF2-40B4-BE49-F238E27FC236}">
                <a16:creationId xmlns:a16="http://schemas.microsoft.com/office/drawing/2014/main" id="{11B8615A-0344-4937-B34C-9A59145EFFD0}"/>
              </a:ext>
            </a:extLst>
          </p:cNvPr>
          <p:cNvPicPr>
            <a:picLocks noChangeAspect="1"/>
          </p:cNvPicPr>
          <p:nvPr/>
        </p:nvPicPr>
        <p:blipFill>
          <a:blip r:embed="rId5"/>
          <a:stretch>
            <a:fillRect/>
          </a:stretch>
        </p:blipFill>
        <p:spPr>
          <a:xfrm>
            <a:off x="6282804" y="4331494"/>
            <a:ext cx="2556396" cy="1464468"/>
          </a:xfrm>
          <a:prstGeom prst="rect">
            <a:avLst/>
          </a:prstGeom>
        </p:spPr>
      </p:pic>
    </p:spTree>
    <p:extLst>
      <p:ext uri="{BB962C8B-B14F-4D97-AF65-F5344CB8AC3E}">
        <p14:creationId xmlns:p14="http://schemas.microsoft.com/office/powerpoint/2010/main" val="402684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377"/>
            <a:ext cx="7543800" cy="1143000"/>
          </a:xfrm>
        </p:spPr>
        <p:txBody>
          <a:bodyPr/>
          <a:lstStyle/>
          <a:p>
            <a:r>
              <a:rPr lang="en-US" dirty="0"/>
              <a:t>Usage: At what scale?</a:t>
            </a:r>
          </a:p>
        </p:txBody>
      </p:sp>
      <p:sp>
        <p:nvSpPr>
          <p:cNvPr id="5" name="Content Placeholder 4"/>
          <p:cNvSpPr>
            <a:spLocks noGrp="1"/>
          </p:cNvSpPr>
          <p:nvPr>
            <p:ph idx="1"/>
          </p:nvPr>
        </p:nvSpPr>
        <p:spPr/>
        <p:txBody>
          <a:bodyPr>
            <a:normAutofit/>
          </a:bodyPr>
          <a:lstStyle/>
          <a:p>
            <a:pPr marL="0" indent="0">
              <a:buNone/>
            </a:pPr>
            <a:r>
              <a:rPr lang="en-US" dirty="0"/>
              <a:t>  </a:t>
            </a:r>
          </a:p>
          <a:p>
            <a:pPr lvl="1"/>
            <a:endParaRPr lang="en-US" dirty="0"/>
          </a:p>
          <a:p>
            <a:pPr lvl="1"/>
            <a:endParaRPr lang="en-US" dirty="0"/>
          </a:p>
          <a:p>
            <a:pPr lvl="1"/>
            <a:endParaRPr lang="en-US" dirty="0">
              <a:solidFill>
                <a:srgbClr val="FF0000"/>
              </a:solidFill>
            </a:endParaRP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76200" y="1371600"/>
            <a:ext cx="8839200" cy="160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 quick browse of Docker Hub’s image repo shows the popularity with well over 1 BILLION downloads.</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BEB7A767-3819-4751-86FB-2BC0181597ED}"/>
              </a:ext>
            </a:extLst>
          </p:cNvPr>
          <p:cNvPicPr>
            <a:picLocks noChangeAspect="1"/>
          </p:cNvPicPr>
          <p:nvPr/>
        </p:nvPicPr>
        <p:blipFill>
          <a:blip r:embed="rId3"/>
          <a:stretch>
            <a:fillRect/>
          </a:stretch>
        </p:blipFill>
        <p:spPr>
          <a:xfrm>
            <a:off x="2252663" y="2438400"/>
            <a:ext cx="5191125" cy="1200150"/>
          </a:xfrm>
          <a:prstGeom prst="rect">
            <a:avLst/>
          </a:prstGeom>
        </p:spPr>
      </p:pic>
      <p:pic>
        <p:nvPicPr>
          <p:cNvPr id="11" name="Picture 10">
            <a:extLst>
              <a:ext uri="{FF2B5EF4-FFF2-40B4-BE49-F238E27FC236}">
                <a16:creationId xmlns:a16="http://schemas.microsoft.com/office/drawing/2014/main" id="{874FEFB4-D5F3-49AF-B496-EC376C7D2E4F}"/>
              </a:ext>
            </a:extLst>
          </p:cNvPr>
          <p:cNvPicPr>
            <a:picLocks noChangeAspect="1"/>
          </p:cNvPicPr>
          <p:nvPr/>
        </p:nvPicPr>
        <p:blipFill>
          <a:blip r:embed="rId4"/>
          <a:stretch>
            <a:fillRect/>
          </a:stretch>
        </p:blipFill>
        <p:spPr>
          <a:xfrm>
            <a:off x="2209800" y="4646658"/>
            <a:ext cx="5238750" cy="1095375"/>
          </a:xfrm>
          <a:prstGeom prst="rect">
            <a:avLst/>
          </a:prstGeom>
        </p:spPr>
      </p:pic>
      <p:pic>
        <p:nvPicPr>
          <p:cNvPr id="12" name="Picture 11">
            <a:extLst>
              <a:ext uri="{FF2B5EF4-FFF2-40B4-BE49-F238E27FC236}">
                <a16:creationId xmlns:a16="http://schemas.microsoft.com/office/drawing/2014/main" id="{CC76B29F-E96F-456B-98ED-C23D3CAE607F}"/>
              </a:ext>
            </a:extLst>
          </p:cNvPr>
          <p:cNvPicPr>
            <a:picLocks noChangeAspect="1"/>
          </p:cNvPicPr>
          <p:nvPr/>
        </p:nvPicPr>
        <p:blipFill>
          <a:blip r:embed="rId5"/>
          <a:stretch>
            <a:fillRect/>
          </a:stretch>
        </p:blipFill>
        <p:spPr>
          <a:xfrm>
            <a:off x="2214563" y="3551283"/>
            <a:ext cx="5229225" cy="1095375"/>
          </a:xfrm>
          <a:prstGeom prst="rect">
            <a:avLst/>
          </a:prstGeom>
        </p:spPr>
      </p:pic>
    </p:spTree>
    <p:extLst>
      <p:ext uri="{BB962C8B-B14F-4D97-AF65-F5344CB8AC3E}">
        <p14:creationId xmlns:p14="http://schemas.microsoft.com/office/powerpoint/2010/main" val="355253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377"/>
            <a:ext cx="7543800" cy="1143000"/>
          </a:xfrm>
        </p:spPr>
        <p:txBody>
          <a:bodyPr/>
          <a:lstStyle/>
          <a:p>
            <a:r>
              <a:rPr lang="en-US" dirty="0"/>
              <a:t>Container Threats?</a:t>
            </a: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1487424" y="1143000"/>
            <a:ext cx="6756316"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00" dirty="0"/>
              <a:t>Do and will they apply to containers?</a:t>
            </a:r>
          </a:p>
          <a:p>
            <a:endParaRPr lang="en-US" dirty="0"/>
          </a:p>
        </p:txBody>
      </p:sp>
      <p:pic>
        <p:nvPicPr>
          <p:cNvPr id="3" name="Picture 2">
            <a:extLst>
              <a:ext uri="{FF2B5EF4-FFF2-40B4-BE49-F238E27FC236}">
                <a16:creationId xmlns:a16="http://schemas.microsoft.com/office/drawing/2014/main" id="{62107929-0898-4EC0-A256-74F5CBFD4EC4}"/>
              </a:ext>
            </a:extLst>
          </p:cNvPr>
          <p:cNvPicPr>
            <a:picLocks noChangeAspect="1"/>
          </p:cNvPicPr>
          <p:nvPr/>
        </p:nvPicPr>
        <p:blipFill>
          <a:blip r:embed="rId3"/>
          <a:stretch>
            <a:fillRect/>
          </a:stretch>
        </p:blipFill>
        <p:spPr>
          <a:xfrm>
            <a:off x="863684" y="1600200"/>
            <a:ext cx="7424245" cy="3961346"/>
          </a:xfrm>
          <a:prstGeom prst="rect">
            <a:avLst/>
          </a:prstGeom>
        </p:spPr>
      </p:pic>
      <p:sp>
        <p:nvSpPr>
          <p:cNvPr id="7" name="Content Placeholder 4">
            <a:extLst>
              <a:ext uri="{FF2B5EF4-FFF2-40B4-BE49-F238E27FC236}">
                <a16:creationId xmlns:a16="http://schemas.microsoft.com/office/drawing/2014/main" id="{48837D96-EC51-4EA1-A500-6D2735BFA198}"/>
              </a:ext>
            </a:extLst>
          </p:cNvPr>
          <p:cNvSpPr txBox="1">
            <a:spLocks/>
          </p:cNvSpPr>
          <p:nvPr/>
        </p:nvSpPr>
        <p:spPr>
          <a:xfrm>
            <a:off x="-533400" y="5410200"/>
            <a:ext cx="9753600" cy="609600"/>
          </a:xfrm>
          <a:prstGeom prst="rect">
            <a:avLst/>
          </a:prstGeom>
        </p:spPr>
        <p:txBody>
          <a:bodyPr vert="horz" lIns="91440" tIns="45720" rIns="91440" bIns="45720" rtlCol="0">
            <a:normAutofit fontScale="3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  </a:t>
            </a:r>
          </a:p>
          <a:p>
            <a:pPr marL="457200" lvl="1" indent="0">
              <a:buFont typeface="Arial" pitchFamily="34" charset="0"/>
              <a:buNone/>
            </a:pPr>
            <a:r>
              <a:rPr lang="en-US" sz="3100" dirty="0"/>
              <a:t>A threat is defined in NIST Special Publication (SP) 800-30 as “any circumstance or event with the potential to adversely impact organizational operations and assets, individuals, other organizations, or the Nation through an information system via unauthorized access, destruction, disclosure, or modification of information, and/or denial of service.”</a:t>
            </a:r>
          </a:p>
          <a:p>
            <a:pPr lvl="1"/>
            <a:endParaRPr lang="en-US" dirty="0"/>
          </a:p>
          <a:p>
            <a:pPr lvl="1"/>
            <a:endParaRPr lang="en-US" dirty="0">
              <a:solidFill>
                <a:srgbClr val="FF0000"/>
              </a:solidFill>
            </a:endParaRPr>
          </a:p>
        </p:txBody>
      </p:sp>
    </p:spTree>
    <p:extLst>
      <p:ext uri="{BB962C8B-B14F-4D97-AF65-F5344CB8AC3E}">
        <p14:creationId xmlns:p14="http://schemas.microsoft.com/office/powerpoint/2010/main" val="1529837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377"/>
            <a:ext cx="7543800" cy="1143000"/>
          </a:xfrm>
        </p:spPr>
        <p:txBody>
          <a:bodyPr/>
          <a:lstStyle/>
          <a:p>
            <a:r>
              <a:rPr lang="en-US" dirty="0"/>
              <a:t>Container Vulnerabilities</a:t>
            </a:r>
          </a:p>
        </p:txBody>
      </p:sp>
      <p:sp>
        <p:nvSpPr>
          <p:cNvPr id="5" name="Content Placeholder 4"/>
          <p:cNvSpPr>
            <a:spLocks noGrp="1"/>
          </p:cNvSpPr>
          <p:nvPr>
            <p:ph idx="1"/>
          </p:nvPr>
        </p:nvSpPr>
        <p:spPr/>
        <p:txBody>
          <a:bodyPr>
            <a:normAutofit/>
          </a:bodyPr>
          <a:lstStyle/>
          <a:p>
            <a:pPr marL="0" indent="0">
              <a:buNone/>
            </a:pPr>
            <a:r>
              <a:rPr lang="en-US" dirty="0"/>
              <a:t>  </a:t>
            </a:r>
          </a:p>
          <a:p>
            <a:pPr lvl="1"/>
            <a:endParaRPr lang="en-US" dirty="0"/>
          </a:p>
          <a:p>
            <a:pPr lvl="1"/>
            <a:endParaRPr lang="en-US" dirty="0"/>
          </a:p>
          <a:p>
            <a:pPr lvl="1"/>
            <a:endParaRPr lang="en-US" dirty="0">
              <a:solidFill>
                <a:srgbClr val="FF0000"/>
              </a:solidFill>
            </a:endParaRP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76201" y="1371599"/>
            <a:ext cx="3276600" cy="4419601"/>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CVE-2019-5736: High Severity </a:t>
            </a:r>
            <a:r>
              <a:rPr lang="en-US" dirty="0" err="1"/>
              <a:t>RunC</a:t>
            </a:r>
            <a:r>
              <a:rPr lang="en-US" dirty="0"/>
              <a:t> Vulnerability</a:t>
            </a:r>
          </a:p>
          <a:p>
            <a:pPr marL="0" indent="0">
              <a:buNone/>
            </a:pPr>
            <a:endParaRPr lang="en-US" dirty="0"/>
          </a:p>
          <a:p>
            <a:pPr marL="0" indent="0">
              <a:buNone/>
            </a:pPr>
            <a:r>
              <a:rPr lang="en-US" dirty="0"/>
              <a:t>This vulnerability allows an attacker to potentially </a:t>
            </a:r>
            <a:r>
              <a:rPr lang="en-US" dirty="0">
                <a:highlight>
                  <a:srgbClr val="FFFF00"/>
                </a:highlight>
              </a:rPr>
              <a:t>compromise the container host</a:t>
            </a:r>
            <a:r>
              <a:rPr lang="en-US" dirty="0"/>
              <a:t>. The vulnerability allows a malicious container to overwrite the host </a:t>
            </a:r>
            <a:r>
              <a:rPr lang="en-US" dirty="0" err="1"/>
              <a:t>runc</a:t>
            </a:r>
            <a:r>
              <a:rPr lang="en-US" dirty="0"/>
              <a:t> binary and </a:t>
            </a:r>
            <a:r>
              <a:rPr lang="en-US" dirty="0">
                <a:highlight>
                  <a:srgbClr val="FFFF00"/>
                </a:highlight>
              </a:rPr>
              <a:t>gain root-level code execution </a:t>
            </a:r>
            <a:r>
              <a:rPr lang="en-US" dirty="0"/>
              <a:t>capability on the host.</a:t>
            </a:r>
          </a:p>
          <a:p>
            <a:endParaRPr lang="en-US" dirty="0"/>
          </a:p>
        </p:txBody>
      </p:sp>
      <p:pic>
        <p:nvPicPr>
          <p:cNvPr id="3" name="Picture 2">
            <a:extLst>
              <a:ext uri="{FF2B5EF4-FFF2-40B4-BE49-F238E27FC236}">
                <a16:creationId xmlns:a16="http://schemas.microsoft.com/office/drawing/2014/main" id="{7CE3B55F-96B4-437B-A402-D1DF7EFBF5C9}"/>
              </a:ext>
            </a:extLst>
          </p:cNvPr>
          <p:cNvPicPr>
            <a:picLocks noChangeAspect="1"/>
          </p:cNvPicPr>
          <p:nvPr/>
        </p:nvPicPr>
        <p:blipFill>
          <a:blip r:embed="rId3"/>
          <a:stretch>
            <a:fillRect/>
          </a:stretch>
        </p:blipFill>
        <p:spPr>
          <a:xfrm>
            <a:off x="3486831" y="1790700"/>
            <a:ext cx="5548312" cy="3587577"/>
          </a:xfrm>
          <a:prstGeom prst="rect">
            <a:avLst/>
          </a:prstGeom>
        </p:spPr>
      </p:pic>
    </p:spTree>
    <p:extLst>
      <p:ext uri="{BB962C8B-B14F-4D97-AF65-F5344CB8AC3E}">
        <p14:creationId xmlns:p14="http://schemas.microsoft.com/office/powerpoint/2010/main" val="2165814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377"/>
            <a:ext cx="7543800" cy="1143000"/>
          </a:xfrm>
        </p:spPr>
        <p:txBody>
          <a:bodyPr/>
          <a:lstStyle/>
          <a:p>
            <a:r>
              <a:rPr lang="en-US" dirty="0"/>
              <a:t>Container incident</a:t>
            </a: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76200" y="1371600"/>
            <a:ext cx="8610600" cy="1524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Docker Hub – 17 Cryptomining containers. 5M downloads</a:t>
            </a:r>
          </a:p>
          <a:p>
            <a:pPr marL="0" indent="0">
              <a:buNone/>
            </a:pPr>
            <a:endParaRPr lang="en-US" dirty="0"/>
          </a:p>
          <a:p>
            <a:pPr marL="0" indent="0">
              <a:buNone/>
            </a:pPr>
            <a:endParaRPr lang="en-US" dirty="0"/>
          </a:p>
          <a:p>
            <a:endParaRPr lang="en-US" dirty="0"/>
          </a:p>
          <a:p>
            <a:endParaRPr lang="en-US" dirty="0"/>
          </a:p>
        </p:txBody>
      </p:sp>
      <p:pic>
        <p:nvPicPr>
          <p:cNvPr id="2052" name="Picture 4" descr="Image result for cryptomining malware">
            <a:extLst>
              <a:ext uri="{FF2B5EF4-FFF2-40B4-BE49-F238E27FC236}">
                <a16:creationId xmlns:a16="http://schemas.microsoft.com/office/drawing/2014/main" id="{BC7953D0-BAFB-4777-B97F-E9C4F61D7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2200"/>
            <a:ext cx="9144000" cy="345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235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377"/>
            <a:ext cx="7543800" cy="1143000"/>
          </a:xfrm>
        </p:spPr>
        <p:txBody>
          <a:bodyPr/>
          <a:lstStyle/>
          <a:p>
            <a:r>
              <a:rPr lang="en-US" dirty="0"/>
              <a:t>Container risks</a:t>
            </a: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76200" y="1371600"/>
            <a:ext cx="9067800" cy="44196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dirty="0"/>
              <a:t>Awareness &amp; Training – Image source integrity</a:t>
            </a:r>
          </a:p>
          <a:p>
            <a:pPr lvl="0"/>
            <a:r>
              <a:rPr lang="en-US" dirty="0"/>
              <a:t>Access Control – Container backdoors?</a:t>
            </a:r>
          </a:p>
          <a:p>
            <a:r>
              <a:rPr lang="en-US" dirty="0"/>
              <a:t>Auditing – Visibility across orchestration service, Host, Container</a:t>
            </a:r>
          </a:p>
          <a:p>
            <a:pPr lvl="0"/>
            <a:r>
              <a:rPr lang="en-US" dirty="0"/>
              <a:t>Identification and Authentication – Embedded secrets</a:t>
            </a:r>
          </a:p>
          <a:p>
            <a:pPr lvl="0"/>
            <a:r>
              <a:rPr lang="en-US" dirty="0"/>
              <a:t>Least Functionality – Limit services &amp; exposed ports</a:t>
            </a:r>
          </a:p>
          <a:p>
            <a:pPr lvl="0"/>
            <a:r>
              <a:rPr lang="en-US" dirty="0"/>
              <a:t>Permissions – PoLP across orchestration service, Host, Container</a:t>
            </a:r>
          </a:p>
          <a:p>
            <a:pPr lvl="0"/>
            <a:r>
              <a:rPr lang="en-US" dirty="0"/>
              <a:t>Patching – Vuln mgmt across orchestration service, Host, Container</a:t>
            </a:r>
          </a:p>
          <a:p>
            <a:endParaRPr lang="en-US" dirty="0"/>
          </a:p>
          <a:p>
            <a:endParaRPr lang="en-US" dirty="0"/>
          </a:p>
        </p:txBody>
      </p:sp>
    </p:spTree>
    <p:extLst>
      <p:ext uri="{BB962C8B-B14F-4D97-AF65-F5344CB8AC3E}">
        <p14:creationId xmlns:p14="http://schemas.microsoft.com/office/powerpoint/2010/main" val="3282574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377"/>
            <a:ext cx="7543800" cy="1143000"/>
          </a:xfrm>
        </p:spPr>
        <p:txBody>
          <a:bodyPr/>
          <a:lstStyle/>
          <a:p>
            <a:r>
              <a:rPr lang="en-US" dirty="0"/>
              <a:t>Securing containers</a:t>
            </a:r>
          </a:p>
        </p:txBody>
      </p:sp>
      <p:sp>
        <p:nvSpPr>
          <p:cNvPr id="5" name="Content Placeholder 4"/>
          <p:cNvSpPr>
            <a:spLocks noGrp="1"/>
          </p:cNvSpPr>
          <p:nvPr>
            <p:ph idx="1"/>
          </p:nvPr>
        </p:nvSpPr>
        <p:spPr/>
        <p:txBody>
          <a:bodyPr>
            <a:normAutofit/>
          </a:bodyPr>
          <a:lstStyle/>
          <a:p>
            <a:pPr marL="0" indent="0">
              <a:buNone/>
            </a:pPr>
            <a:r>
              <a:rPr lang="en-US" dirty="0"/>
              <a:t>  </a:t>
            </a:r>
          </a:p>
          <a:p>
            <a:pPr lvl="1"/>
            <a:endParaRPr lang="en-US" dirty="0"/>
          </a:p>
          <a:p>
            <a:pPr lvl="1"/>
            <a:endParaRPr lang="en-US" dirty="0"/>
          </a:p>
          <a:p>
            <a:pPr lvl="1"/>
            <a:endParaRPr lang="en-US" dirty="0">
              <a:solidFill>
                <a:srgbClr val="FF0000"/>
              </a:solidFill>
            </a:endParaRP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76200" y="1371600"/>
            <a:ext cx="5257800" cy="441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5E9EADF-57E8-4E93-A421-D7596E4B6FC9}"/>
              </a:ext>
            </a:extLst>
          </p:cNvPr>
          <p:cNvPicPr>
            <a:picLocks noChangeAspect="1"/>
          </p:cNvPicPr>
          <p:nvPr/>
        </p:nvPicPr>
        <p:blipFill>
          <a:blip r:embed="rId3"/>
          <a:stretch>
            <a:fillRect/>
          </a:stretch>
        </p:blipFill>
        <p:spPr>
          <a:xfrm>
            <a:off x="1600200" y="1534887"/>
            <a:ext cx="6228959" cy="4213426"/>
          </a:xfrm>
          <a:prstGeom prst="rect">
            <a:avLst/>
          </a:prstGeom>
        </p:spPr>
      </p:pic>
    </p:spTree>
    <p:extLst>
      <p:ext uri="{BB962C8B-B14F-4D97-AF65-F5344CB8AC3E}">
        <p14:creationId xmlns:p14="http://schemas.microsoft.com/office/powerpoint/2010/main" val="391693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learned…</a:t>
            </a:r>
          </a:p>
        </p:txBody>
      </p:sp>
      <p:sp>
        <p:nvSpPr>
          <p:cNvPr id="3" name="Content Placeholder 2"/>
          <p:cNvSpPr>
            <a:spLocks noGrp="1"/>
          </p:cNvSpPr>
          <p:nvPr>
            <p:ph idx="1"/>
          </p:nvPr>
        </p:nvSpPr>
        <p:spPr/>
        <p:txBody>
          <a:bodyPr>
            <a:normAutofit/>
          </a:bodyPr>
          <a:lstStyle/>
          <a:p>
            <a:r>
              <a:rPr lang="en-US" dirty="0"/>
              <a:t>If you haven’t noticed, they’re here!</a:t>
            </a:r>
          </a:p>
          <a:p>
            <a:r>
              <a:rPr lang="en-US" dirty="0"/>
              <a:t>Massive support system</a:t>
            </a:r>
          </a:p>
          <a:p>
            <a:r>
              <a:rPr lang="en-US" dirty="0"/>
              <a:t>Widely used</a:t>
            </a:r>
          </a:p>
          <a:p>
            <a:r>
              <a:rPr lang="en-US" dirty="0"/>
              <a:t>Rapid adoption</a:t>
            </a:r>
          </a:p>
          <a:p>
            <a:r>
              <a:rPr lang="en-US" dirty="0"/>
              <a:t>Container security conceptually parallels standard practices</a:t>
            </a:r>
          </a:p>
          <a:p>
            <a:endParaRPr lang="en-US" dirty="0"/>
          </a:p>
        </p:txBody>
      </p:sp>
    </p:spTree>
    <p:extLst>
      <p:ext uri="{BB962C8B-B14F-4D97-AF65-F5344CB8AC3E}">
        <p14:creationId xmlns:p14="http://schemas.microsoft.com/office/powerpoint/2010/main" val="3917294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session</a:t>
            </a:r>
          </a:p>
        </p:txBody>
      </p:sp>
      <p:sp>
        <p:nvSpPr>
          <p:cNvPr id="3" name="Content Placeholder 2"/>
          <p:cNvSpPr>
            <a:spLocks noGrp="1"/>
          </p:cNvSpPr>
          <p:nvPr>
            <p:ph idx="1"/>
          </p:nvPr>
        </p:nvSpPr>
        <p:spPr>
          <a:xfrm>
            <a:off x="457200" y="1600200"/>
            <a:ext cx="8229600" cy="4343400"/>
          </a:xfrm>
        </p:spPr>
        <p:txBody>
          <a:bodyPr>
            <a:normAutofit fontScale="77500" lnSpcReduction="20000"/>
          </a:bodyPr>
          <a:lstStyle/>
          <a:p>
            <a:pPr lvl="0"/>
            <a:r>
              <a:rPr lang="en-US" dirty="0"/>
              <a:t>Host: Update repo list</a:t>
            </a:r>
          </a:p>
          <a:p>
            <a:pPr lvl="0"/>
            <a:r>
              <a:rPr lang="en-US" dirty="0"/>
              <a:t>Host: Install Docker</a:t>
            </a:r>
          </a:p>
          <a:p>
            <a:pPr lvl="0"/>
            <a:r>
              <a:rPr lang="en-US" dirty="0"/>
              <a:t>Host: Find secure image</a:t>
            </a:r>
          </a:p>
          <a:p>
            <a:pPr lvl="0"/>
            <a:r>
              <a:rPr lang="en-US" dirty="0"/>
              <a:t>Host: Pull secure image</a:t>
            </a:r>
          </a:p>
          <a:p>
            <a:pPr lvl="0"/>
            <a:r>
              <a:rPr lang="en-US" dirty="0"/>
              <a:t>Host, container: Run image</a:t>
            </a:r>
          </a:p>
          <a:p>
            <a:pPr lvl="0"/>
            <a:r>
              <a:rPr lang="en-US" dirty="0"/>
              <a:t>Container: Run images as ?</a:t>
            </a:r>
          </a:p>
          <a:p>
            <a:pPr lvl="0"/>
            <a:r>
              <a:rPr lang="en-US" dirty="0"/>
              <a:t>Container: What’s running?</a:t>
            </a:r>
          </a:p>
          <a:p>
            <a:pPr lvl="0"/>
            <a:r>
              <a:rPr lang="en-US" dirty="0"/>
              <a:t>Host, container: Persistence</a:t>
            </a:r>
          </a:p>
          <a:p>
            <a:pPr lvl="0"/>
            <a:r>
              <a:rPr lang="en-US" dirty="0"/>
              <a:t>Host, container: Who can run images?</a:t>
            </a:r>
          </a:p>
          <a:p>
            <a:r>
              <a:rPr lang="en-US" dirty="0"/>
              <a:t>Host, container: Who can run images? (</a:t>
            </a:r>
            <a:r>
              <a:rPr lang="en-US" dirty="0" err="1"/>
              <a:t>cont</a:t>
            </a:r>
            <a:r>
              <a:rPr lang="en-US" dirty="0"/>
              <a:t>)</a:t>
            </a:r>
          </a:p>
          <a:p>
            <a:r>
              <a:rPr lang="en-US" dirty="0"/>
              <a:t>Challenge: PoLP Image build</a:t>
            </a:r>
          </a:p>
          <a:p>
            <a:pPr lvl="0"/>
            <a:endParaRPr lang="en-US" dirty="0"/>
          </a:p>
          <a:p>
            <a:endParaRPr lang="en-US" dirty="0"/>
          </a:p>
          <a:p>
            <a:endParaRPr lang="en-US" dirty="0"/>
          </a:p>
          <a:p>
            <a:endParaRPr lang="en-US" dirty="0"/>
          </a:p>
        </p:txBody>
      </p:sp>
    </p:spTree>
    <p:extLst>
      <p:ext uri="{BB962C8B-B14F-4D97-AF65-F5344CB8AC3E}">
        <p14:creationId xmlns:p14="http://schemas.microsoft.com/office/powerpoint/2010/main" val="648589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3" name="Content Placeholder 2"/>
          <p:cNvSpPr>
            <a:spLocks noGrp="1"/>
          </p:cNvSpPr>
          <p:nvPr>
            <p:ph idx="1"/>
          </p:nvPr>
        </p:nvSpPr>
        <p:spPr>
          <a:xfrm>
            <a:off x="457200" y="1219200"/>
            <a:ext cx="5715000" cy="4724400"/>
          </a:xfrm>
        </p:spPr>
        <p:txBody>
          <a:bodyPr>
            <a:noAutofit/>
          </a:bodyPr>
          <a:lstStyle/>
          <a:p>
            <a:pPr>
              <a:spcBef>
                <a:spcPts val="0"/>
              </a:spcBef>
              <a:buClr>
                <a:schemeClr val="dk1"/>
              </a:buClr>
              <a:buSzPts val="1600"/>
            </a:pPr>
            <a:r>
              <a:rPr lang="en-US" sz="1600" dirty="0">
                <a:solidFill>
                  <a:schemeClr val="dk1"/>
                </a:solidFill>
                <a:ea typeface="Calibri"/>
                <a:cs typeface="Calibri"/>
                <a:sym typeface="Calibri"/>
              </a:rPr>
              <a:t>Over 13.5 years of progressive DevSecOps experience from Intern to Security Analyst -&gt; Architect -&gt; CSO -&gt; Sr. Eng</a:t>
            </a:r>
          </a:p>
          <a:p>
            <a:pPr>
              <a:spcBef>
                <a:spcPts val="0"/>
              </a:spcBef>
              <a:buClr>
                <a:schemeClr val="dk1"/>
              </a:buClr>
              <a:buSzPts val="1600"/>
            </a:pPr>
            <a:r>
              <a:rPr lang="en-US" sz="1600" dirty="0">
                <a:solidFill>
                  <a:schemeClr val="dk1"/>
                </a:solidFill>
                <a:ea typeface="Calibri"/>
                <a:cs typeface="Calibri"/>
                <a:sym typeface="Calibri"/>
              </a:rPr>
              <a:t>Built and operationalized vuln mgmt process for 1000s of globally distributed machines</a:t>
            </a:r>
          </a:p>
          <a:p>
            <a:pPr>
              <a:spcBef>
                <a:spcPts val="0"/>
              </a:spcBef>
              <a:buClr>
                <a:schemeClr val="dk1"/>
              </a:buClr>
              <a:buSzPts val="1600"/>
            </a:pPr>
            <a:r>
              <a:rPr lang="en-US" sz="1600" dirty="0">
                <a:solidFill>
                  <a:schemeClr val="dk1"/>
                </a:solidFill>
                <a:ea typeface="Calibri"/>
                <a:cs typeface="Calibri"/>
                <a:sym typeface="Calibri"/>
              </a:rPr>
              <a:t>Built “Gold Standard” federal security programs that produced 10+ federally certified systems. </a:t>
            </a:r>
          </a:p>
          <a:p>
            <a:pPr>
              <a:spcBef>
                <a:spcPts val="0"/>
              </a:spcBef>
              <a:buClr>
                <a:schemeClr val="dk1"/>
              </a:buClr>
              <a:buSzPts val="1600"/>
            </a:pPr>
            <a:r>
              <a:rPr lang="en-US" sz="1600" dirty="0">
                <a:solidFill>
                  <a:schemeClr val="dk1"/>
                </a:solidFill>
                <a:ea typeface="Calibri"/>
                <a:cs typeface="Calibri"/>
                <a:sym typeface="Calibri"/>
              </a:rPr>
              <a:t>Expert generalist: from pre-sales proposal work, policy and reference architecture development, requirements decomposition into agile sprints, proof of concepts, implementation, operations, and technical training to incident response.</a:t>
            </a:r>
          </a:p>
          <a:p>
            <a:pPr marL="0" indent="0">
              <a:spcBef>
                <a:spcPts val="0"/>
              </a:spcBef>
              <a:buClr>
                <a:schemeClr val="dk1"/>
              </a:buClr>
              <a:buSzPts val="1600"/>
              <a:buFont typeface="Arial"/>
              <a:buNone/>
            </a:pPr>
            <a:endParaRPr lang="en-US" sz="1600" dirty="0">
              <a:solidFill>
                <a:schemeClr val="dk1"/>
              </a:solidFill>
              <a:ea typeface="Calibri"/>
              <a:cs typeface="Calibri"/>
              <a:sym typeface="Calibri"/>
            </a:endParaRPr>
          </a:p>
          <a:p>
            <a:pPr>
              <a:spcBef>
                <a:spcPts val="0"/>
              </a:spcBef>
              <a:buClr>
                <a:schemeClr val="dk1"/>
              </a:buClr>
              <a:buSzPts val="1600"/>
            </a:pPr>
            <a:r>
              <a:rPr lang="en-US" sz="1600" dirty="0">
                <a:solidFill>
                  <a:schemeClr val="dk1"/>
                </a:solidFill>
                <a:ea typeface="Calibri"/>
                <a:cs typeface="Calibri"/>
                <a:sym typeface="Calibri"/>
              </a:rPr>
              <a:t>Mentored/taught Windows and Linux security at CyberPatriot/CyberCamps since 2013. Accomplishments include 1st and 2nd in State and 1st in Regionals.</a:t>
            </a:r>
          </a:p>
          <a:p>
            <a:pPr marL="0" indent="0">
              <a:spcBef>
                <a:spcPts val="0"/>
              </a:spcBef>
              <a:buClr>
                <a:schemeClr val="dk1"/>
              </a:buClr>
              <a:buSzPts val="1600"/>
              <a:buFont typeface="Arial"/>
              <a:buNone/>
            </a:pPr>
            <a:endParaRPr lang="en-US" sz="1600" dirty="0">
              <a:solidFill>
                <a:schemeClr val="dk1"/>
              </a:solidFill>
              <a:ea typeface="Calibri"/>
              <a:cs typeface="Calibri"/>
              <a:sym typeface="Calibri"/>
            </a:endParaRPr>
          </a:p>
          <a:p>
            <a:pPr>
              <a:spcBef>
                <a:spcPts val="0"/>
              </a:spcBef>
              <a:buClr>
                <a:schemeClr val="dk1"/>
              </a:buClr>
              <a:buSzPts val="1600"/>
            </a:pPr>
            <a:r>
              <a:rPr lang="en-US" sz="1600" dirty="0">
                <a:solidFill>
                  <a:schemeClr val="dk1"/>
                </a:solidFill>
                <a:ea typeface="Calibri"/>
                <a:cs typeface="Calibri"/>
                <a:sym typeface="Calibri"/>
              </a:rPr>
              <a:t>As a Sr. SecEng for a global, Silicon Valley InsureTech firm, engaged in all SecOps activities for 1000s of heterogeneous machines across multiple cloud technologies</a:t>
            </a:r>
          </a:p>
        </p:txBody>
      </p:sp>
      <p:sp>
        <p:nvSpPr>
          <p:cNvPr id="4" name="TextBox 3"/>
          <p:cNvSpPr txBox="1"/>
          <p:nvPr/>
        </p:nvSpPr>
        <p:spPr>
          <a:xfrm>
            <a:off x="6172200" y="4343400"/>
            <a:ext cx="3124200" cy="1569660"/>
          </a:xfrm>
          <a:prstGeom prst="rect">
            <a:avLst/>
          </a:prstGeom>
          <a:noFill/>
        </p:spPr>
        <p:txBody>
          <a:bodyPr wrap="square" rtlCol="0">
            <a:spAutoFit/>
          </a:bodyPr>
          <a:lstStyle/>
          <a:p>
            <a:r>
              <a:rPr lang="en-US" sz="2400" b="1" dirty="0"/>
              <a:t>Ricky Payne</a:t>
            </a:r>
          </a:p>
          <a:p>
            <a:r>
              <a:rPr lang="en-US" dirty="0"/>
              <a:t>CISSP, AWS CSA, RHCE, RHCSA, Security+, BS-IST, AS-CET</a:t>
            </a:r>
          </a:p>
          <a:p>
            <a:r>
              <a:rPr lang="en-US" dirty="0">
                <a:hlinkClick r:id="rId3"/>
              </a:rPr>
              <a:t>grep.rickp@gmail.com</a:t>
            </a:r>
            <a:endParaRPr lang="en-US" dirty="0"/>
          </a:p>
          <a:p>
            <a:r>
              <a:rPr lang="en-US" dirty="0"/>
              <a:t>@RickPayne929</a:t>
            </a:r>
          </a:p>
        </p:txBody>
      </p:sp>
      <p:pic>
        <p:nvPicPr>
          <p:cNvPr id="5" name="Picture 4"/>
          <p:cNvPicPr>
            <a:picLocks noChangeAspect="1"/>
          </p:cNvPicPr>
          <p:nvPr/>
        </p:nvPicPr>
        <p:blipFill>
          <a:blip r:embed="rId4"/>
          <a:stretch>
            <a:fillRect/>
          </a:stretch>
        </p:blipFill>
        <p:spPr>
          <a:xfrm>
            <a:off x="6248400" y="1524000"/>
            <a:ext cx="2622196" cy="2819400"/>
          </a:xfrm>
          <a:prstGeom prst="rect">
            <a:avLst/>
          </a:prstGeom>
        </p:spPr>
      </p:pic>
    </p:spTree>
    <p:extLst>
      <p:ext uri="{BB962C8B-B14F-4D97-AF65-F5344CB8AC3E}">
        <p14:creationId xmlns:p14="http://schemas.microsoft.com/office/powerpoint/2010/main" val="2834257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Update repo list</a:t>
            </a:r>
          </a:p>
        </p:txBody>
      </p:sp>
      <p:sp>
        <p:nvSpPr>
          <p:cNvPr id="3" name="Content Placeholder 2"/>
          <p:cNvSpPr>
            <a:spLocks noGrp="1"/>
          </p:cNvSpPr>
          <p:nvPr>
            <p:ph idx="1"/>
          </p:nvPr>
        </p:nvSpPr>
        <p:spPr>
          <a:xfrm>
            <a:off x="457200" y="1189255"/>
            <a:ext cx="8229600" cy="4038600"/>
          </a:xfrm>
        </p:spPr>
        <p:txBody>
          <a:bodyPr>
            <a:normAutofit/>
          </a:bodyPr>
          <a:lstStyle/>
          <a:p>
            <a:pPr lvl="0"/>
            <a:r>
              <a:rPr lang="en-US" dirty="0"/>
              <a:t>$ sudo apt-get update   ??</a:t>
            </a:r>
          </a:p>
          <a:p>
            <a:pPr lvl="0"/>
            <a:r>
              <a:rPr lang="en-US" dirty="0"/>
              <a:t>$ wget </a:t>
            </a:r>
            <a:r>
              <a:rPr lang="en-US" dirty="0">
                <a:hlinkClick r:id="rId3"/>
              </a:rPr>
              <a:t>https://github.com/rickpayne929</a:t>
            </a:r>
            <a:endParaRPr lang="en-US" dirty="0"/>
          </a:p>
          <a:p>
            <a:pPr lvl="0"/>
            <a:r>
              <a:rPr lang="en-US" dirty="0"/>
              <a:t>$ </a:t>
            </a:r>
            <a:r>
              <a:rPr lang="en-US" dirty="0" err="1"/>
              <a:t>chmod</a:t>
            </a:r>
            <a:r>
              <a:rPr lang="en-US" dirty="0"/>
              <a:t> +x ubuntu17_archiverepo.sh</a:t>
            </a:r>
          </a:p>
          <a:p>
            <a:pPr lvl="0"/>
            <a:r>
              <a:rPr lang="en-US" dirty="0"/>
              <a:t>$ ./ubuntu17_archiverepo.sh</a:t>
            </a:r>
          </a:p>
          <a:p>
            <a:pPr lvl="0"/>
            <a:endParaRPr lang="en-US" dirty="0"/>
          </a:p>
          <a:p>
            <a:endParaRPr lang="en-US" dirty="0"/>
          </a:p>
          <a:p>
            <a:endParaRPr lang="en-US" dirty="0"/>
          </a:p>
        </p:txBody>
      </p:sp>
      <p:pic>
        <p:nvPicPr>
          <p:cNvPr id="4" name="Picture 3">
            <a:extLst>
              <a:ext uri="{FF2B5EF4-FFF2-40B4-BE49-F238E27FC236}">
                <a16:creationId xmlns:a16="http://schemas.microsoft.com/office/drawing/2014/main" id="{106F49F6-6AAE-4F6F-AE3E-E3F478FCA169}"/>
              </a:ext>
            </a:extLst>
          </p:cNvPr>
          <p:cNvPicPr>
            <a:picLocks noChangeAspect="1"/>
          </p:cNvPicPr>
          <p:nvPr/>
        </p:nvPicPr>
        <p:blipFill>
          <a:blip r:embed="rId4"/>
          <a:stretch>
            <a:fillRect/>
          </a:stretch>
        </p:blipFill>
        <p:spPr>
          <a:xfrm>
            <a:off x="2209800" y="3528998"/>
            <a:ext cx="4572000" cy="2338402"/>
          </a:xfrm>
          <a:prstGeom prst="rect">
            <a:avLst/>
          </a:prstGeom>
        </p:spPr>
      </p:pic>
    </p:spTree>
    <p:extLst>
      <p:ext uri="{BB962C8B-B14F-4D97-AF65-F5344CB8AC3E}">
        <p14:creationId xmlns:p14="http://schemas.microsoft.com/office/powerpoint/2010/main" val="697921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Install Docker</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Connect to Archive Repos</a:t>
            </a:r>
          </a:p>
          <a:p>
            <a:pPr lvl="0"/>
            <a:r>
              <a:rPr lang="en-US" dirty="0"/>
              <a:t>$ sudo apt-get update   ??</a:t>
            </a:r>
          </a:p>
          <a:p>
            <a:pPr lvl="0"/>
            <a:r>
              <a:rPr lang="en-US" dirty="0"/>
              <a:t>$ wget </a:t>
            </a:r>
            <a:r>
              <a:rPr lang="en-US" dirty="0">
                <a:hlinkClick r:id="rId3"/>
              </a:rPr>
              <a:t>https://github.com/rickpayne929</a:t>
            </a:r>
            <a:endParaRPr lang="en-US" dirty="0"/>
          </a:p>
          <a:p>
            <a:pPr lvl="0"/>
            <a:r>
              <a:rPr lang="en-US" dirty="0"/>
              <a:t>$ </a:t>
            </a:r>
            <a:r>
              <a:rPr lang="en-US" dirty="0" err="1"/>
              <a:t>chmod</a:t>
            </a:r>
            <a:r>
              <a:rPr lang="en-US" dirty="0"/>
              <a:t> +x ubuntu_install_docker.sh</a:t>
            </a:r>
          </a:p>
          <a:p>
            <a:pPr lvl="0"/>
            <a:r>
              <a:rPr lang="en-US" dirty="0"/>
              <a:t>$ ./ubuntu_install_docker.sh</a:t>
            </a:r>
          </a:p>
          <a:p>
            <a:pPr lvl="0"/>
            <a:r>
              <a:rPr lang="en-US" dirty="0"/>
              <a:t>$ docker –version </a:t>
            </a:r>
          </a:p>
          <a:p>
            <a:endParaRPr lang="en-US" dirty="0"/>
          </a:p>
        </p:txBody>
      </p:sp>
      <p:pic>
        <p:nvPicPr>
          <p:cNvPr id="4" name="Picture 3">
            <a:extLst>
              <a:ext uri="{FF2B5EF4-FFF2-40B4-BE49-F238E27FC236}">
                <a16:creationId xmlns:a16="http://schemas.microsoft.com/office/drawing/2014/main" id="{9DD8DCBB-C3B4-4A14-ADC6-FEC5A6BB66D7}"/>
              </a:ext>
            </a:extLst>
          </p:cNvPr>
          <p:cNvPicPr>
            <a:picLocks noChangeAspect="1"/>
          </p:cNvPicPr>
          <p:nvPr/>
        </p:nvPicPr>
        <p:blipFill>
          <a:blip r:embed="rId4"/>
          <a:stretch>
            <a:fillRect/>
          </a:stretch>
        </p:blipFill>
        <p:spPr>
          <a:xfrm>
            <a:off x="990600" y="4903177"/>
            <a:ext cx="3457575" cy="609600"/>
          </a:xfrm>
          <a:prstGeom prst="rect">
            <a:avLst/>
          </a:prstGeom>
        </p:spPr>
      </p:pic>
    </p:spTree>
    <p:extLst>
      <p:ext uri="{BB962C8B-B14F-4D97-AF65-F5344CB8AC3E}">
        <p14:creationId xmlns:p14="http://schemas.microsoft.com/office/powerpoint/2010/main" val="1386968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Find secure image</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hlinkClick r:id="rId3"/>
              </a:rPr>
              <a:t>https://hub.docker.com/</a:t>
            </a:r>
            <a:endParaRPr lang="en-US" dirty="0"/>
          </a:p>
          <a:p>
            <a:pPr lvl="1"/>
            <a:r>
              <a:rPr lang="en-US" dirty="0"/>
              <a:t>Official images</a:t>
            </a:r>
          </a:p>
          <a:p>
            <a:pPr lvl="1"/>
            <a:r>
              <a:rPr lang="en-US" dirty="0"/>
              <a:t>Alpine vulnerability</a:t>
            </a:r>
          </a:p>
          <a:p>
            <a:pPr lvl="0"/>
            <a:r>
              <a:rPr lang="en-US" dirty="0"/>
              <a:t>$ sudo docker search &lt;image&gt;</a:t>
            </a:r>
          </a:p>
          <a:p>
            <a:pPr lvl="0"/>
            <a:r>
              <a:rPr lang="en-US" dirty="0"/>
              <a:t>$ sudo docker search alpine --filter "is-official=true"</a:t>
            </a:r>
          </a:p>
          <a:p>
            <a:endParaRPr lang="en-US" dirty="0"/>
          </a:p>
        </p:txBody>
      </p:sp>
      <p:pic>
        <p:nvPicPr>
          <p:cNvPr id="4" name="Picture 3">
            <a:extLst>
              <a:ext uri="{FF2B5EF4-FFF2-40B4-BE49-F238E27FC236}">
                <a16:creationId xmlns:a16="http://schemas.microsoft.com/office/drawing/2014/main" id="{08F42D37-AEA5-4FB1-9FF3-916121775A36}"/>
              </a:ext>
            </a:extLst>
          </p:cNvPr>
          <p:cNvPicPr>
            <a:picLocks noChangeAspect="1"/>
          </p:cNvPicPr>
          <p:nvPr/>
        </p:nvPicPr>
        <p:blipFill>
          <a:blip r:embed="rId4"/>
          <a:stretch>
            <a:fillRect/>
          </a:stretch>
        </p:blipFill>
        <p:spPr>
          <a:xfrm>
            <a:off x="533400" y="4650398"/>
            <a:ext cx="8267700" cy="809625"/>
          </a:xfrm>
          <a:prstGeom prst="rect">
            <a:avLst/>
          </a:prstGeom>
        </p:spPr>
      </p:pic>
    </p:spTree>
    <p:extLst>
      <p:ext uri="{BB962C8B-B14F-4D97-AF65-F5344CB8AC3E}">
        <p14:creationId xmlns:p14="http://schemas.microsoft.com/office/powerpoint/2010/main" val="3222669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Pull secure image</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hlinkClick r:id="rId3"/>
              </a:rPr>
              <a:t>https://hub.docker.com/</a:t>
            </a:r>
            <a:endParaRPr lang="en-US" dirty="0"/>
          </a:p>
          <a:p>
            <a:pPr lvl="1"/>
            <a:r>
              <a:rPr lang="en-US" dirty="0"/>
              <a:t>Official images – Version tag</a:t>
            </a:r>
          </a:p>
          <a:p>
            <a:pPr lvl="1"/>
            <a:r>
              <a:rPr lang="en-US" dirty="0"/>
              <a:t>Alpine vulnerability – What version?</a:t>
            </a:r>
          </a:p>
          <a:p>
            <a:pPr lvl="0"/>
            <a:r>
              <a:rPr lang="en-US" dirty="0"/>
              <a:t>$ sudo docker pull &lt;image&gt;</a:t>
            </a:r>
          </a:p>
          <a:p>
            <a:pPr lvl="0"/>
            <a:r>
              <a:rPr lang="en-US" dirty="0"/>
              <a:t>$ sudo docker image ls</a:t>
            </a:r>
          </a:p>
          <a:p>
            <a:endParaRPr lang="en-US" dirty="0"/>
          </a:p>
        </p:txBody>
      </p:sp>
      <p:pic>
        <p:nvPicPr>
          <p:cNvPr id="5" name="Picture 4">
            <a:extLst>
              <a:ext uri="{FF2B5EF4-FFF2-40B4-BE49-F238E27FC236}">
                <a16:creationId xmlns:a16="http://schemas.microsoft.com/office/drawing/2014/main" id="{ED2266B4-680B-4D3A-BF83-3E456CA0DDC2}"/>
              </a:ext>
            </a:extLst>
          </p:cNvPr>
          <p:cNvPicPr>
            <a:picLocks noChangeAspect="1"/>
          </p:cNvPicPr>
          <p:nvPr/>
        </p:nvPicPr>
        <p:blipFill>
          <a:blip r:embed="rId4"/>
          <a:stretch>
            <a:fillRect/>
          </a:stretch>
        </p:blipFill>
        <p:spPr>
          <a:xfrm>
            <a:off x="876300" y="4038600"/>
            <a:ext cx="7391400" cy="1743075"/>
          </a:xfrm>
          <a:prstGeom prst="rect">
            <a:avLst/>
          </a:prstGeom>
        </p:spPr>
      </p:pic>
    </p:spTree>
    <p:extLst>
      <p:ext uri="{BB962C8B-B14F-4D97-AF65-F5344CB8AC3E}">
        <p14:creationId xmlns:p14="http://schemas.microsoft.com/office/powerpoint/2010/main" val="4022835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Run image</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sudo docker run --help | </a:t>
            </a:r>
            <a:r>
              <a:rPr lang="en-US" dirty="0" err="1"/>
              <a:t>egrep</a:t>
            </a:r>
            <a:r>
              <a:rPr lang="en-US" dirty="0"/>
              <a:t> '</a:t>
            </a:r>
            <a:r>
              <a:rPr lang="en-US" dirty="0" err="1"/>
              <a:t>interactive|tty</a:t>
            </a:r>
            <a:r>
              <a:rPr lang="en-US" dirty="0"/>
              <a:t>'</a:t>
            </a:r>
          </a:p>
          <a:p>
            <a:pPr lvl="0"/>
            <a:r>
              <a:rPr lang="en-US" dirty="0"/>
              <a:t>$ sudo docker run -it alpine</a:t>
            </a:r>
          </a:p>
          <a:p>
            <a:pPr lvl="0"/>
            <a:r>
              <a:rPr lang="en-US" dirty="0"/>
              <a:t>/ # cat /</a:t>
            </a:r>
            <a:r>
              <a:rPr lang="en-US" dirty="0" err="1"/>
              <a:t>etc</a:t>
            </a:r>
            <a:r>
              <a:rPr lang="en-US" dirty="0"/>
              <a:t>/</a:t>
            </a:r>
            <a:r>
              <a:rPr lang="en-US" dirty="0" err="1"/>
              <a:t>os</a:t>
            </a:r>
            <a:r>
              <a:rPr lang="en-US" dirty="0"/>
              <a:t>-release</a:t>
            </a:r>
          </a:p>
          <a:p>
            <a:pPr lvl="0"/>
            <a:endParaRPr lang="en-US" dirty="0"/>
          </a:p>
          <a:p>
            <a:pPr marL="0" lvl="0" indent="0">
              <a:buNone/>
            </a:pPr>
            <a:endParaRPr lang="en-US" dirty="0"/>
          </a:p>
          <a:p>
            <a:endParaRPr lang="en-US" dirty="0"/>
          </a:p>
        </p:txBody>
      </p:sp>
      <p:pic>
        <p:nvPicPr>
          <p:cNvPr id="5" name="Picture 4">
            <a:extLst>
              <a:ext uri="{FF2B5EF4-FFF2-40B4-BE49-F238E27FC236}">
                <a16:creationId xmlns:a16="http://schemas.microsoft.com/office/drawing/2014/main" id="{F4075DD1-5A6A-4ED8-8348-5C18EBCB0AF9}"/>
              </a:ext>
            </a:extLst>
          </p:cNvPr>
          <p:cNvPicPr>
            <a:picLocks noChangeAspect="1"/>
          </p:cNvPicPr>
          <p:nvPr/>
        </p:nvPicPr>
        <p:blipFill>
          <a:blip r:embed="rId3"/>
          <a:stretch>
            <a:fillRect/>
          </a:stretch>
        </p:blipFill>
        <p:spPr>
          <a:xfrm>
            <a:off x="2586037" y="3733800"/>
            <a:ext cx="3971925" cy="1600200"/>
          </a:xfrm>
          <a:prstGeom prst="rect">
            <a:avLst/>
          </a:prstGeom>
        </p:spPr>
      </p:pic>
    </p:spTree>
    <p:extLst>
      <p:ext uri="{BB962C8B-B14F-4D97-AF65-F5344CB8AC3E}">
        <p14:creationId xmlns:p14="http://schemas.microsoft.com/office/powerpoint/2010/main" val="1633857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Run image as ?</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 </a:t>
            </a:r>
            <a:r>
              <a:rPr lang="en-US" dirty="0" err="1"/>
              <a:t>whoami</a:t>
            </a:r>
            <a:endParaRPr lang="en-US" dirty="0"/>
          </a:p>
          <a:p>
            <a:pPr lvl="0"/>
            <a:r>
              <a:rPr lang="en-US" dirty="0"/>
              <a:t>/ # exit</a:t>
            </a:r>
          </a:p>
          <a:p>
            <a:pPr lvl="0"/>
            <a:r>
              <a:rPr lang="en-US" dirty="0"/>
              <a:t>$ vi </a:t>
            </a:r>
            <a:r>
              <a:rPr lang="en-US" dirty="0" err="1"/>
              <a:t>Dockerfile</a:t>
            </a:r>
            <a:endParaRPr lang="en-US" dirty="0"/>
          </a:p>
          <a:p>
            <a:pPr lvl="0"/>
            <a:r>
              <a:rPr lang="en-US" dirty="0"/>
              <a:t>Tomorrow </a:t>
            </a:r>
            <a:r>
              <a:rPr lang="en-US" dirty="0">
                <a:sym typeface="Wingdings" panose="05000000000000000000" pitchFamily="2" charset="2"/>
              </a:rPr>
              <a:t> We’ll create a </a:t>
            </a:r>
            <a:r>
              <a:rPr lang="en-US" dirty="0" err="1">
                <a:sym typeface="Wingdings" panose="05000000000000000000" pitchFamily="2" charset="2"/>
              </a:rPr>
              <a:t>Dockerfile</a:t>
            </a:r>
            <a:r>
              <a:rPr lang="en-US" dirty="0">
                <a:sym typeface="Wingdings" panose="05000000000000000000" pitchFamily="2" charset="2"/>
              </a:rPr>
              <a:t>, add a standard user, build a container, and run a process as a non-root user.</a:t>
            </a:r>
            <a:r>
              <a:rPr lang="en-US" dirty="0"/>
              <a:t> </a:t>
            </a:r>
          </a:p>
          <a:p>
            <a:pPr lvl="0"/>
            <a:endParaRPr lang="en-US" dirty="0"/>
          </a:p>
          <a:p>
            <a:pPr lvl="0"/>
            <a:endParaRPr lang="en-US" dirty="0"/>
          </a:p>
          <a:p>
            <a:pPr marL="0" lvl="0" indent="0">
              <a:buNone/>
            </a:pPr>
            <a:endParaRPr lang="en-US" dirty="0"/>
          </a:p>
          <a:p>
            <a:endParaRPr lang="en-US" dirty="0"/>
          </a:p>
        </p:txBody>
      </p:sp>
      <p:pic>
        <p:nvPicPr>
          <p:cNvPr id="4" name="Picture 3">
            <a:extLst>
              <a:ext uri="{FF2B5EF4-FFF2-40B4-BE49-F238E27FC236}">
                <a16:creationId xmlns:a16="http://schemas.microsoft.com/office/drawing/2014/main" id="{03CB5D8E-75C2-4B37-9EC5-26399D606C78}"/>
              </a:ext>
            </a:extLst>
          </p:cNvPr>
          <p:cNvPicPr>
            <a:picLocks noChangeAspect="1"/>
          </p:cNvPicPr>
          <p:nvPr/>
        </p:nvPicPr>
        <p:blipFill>
          <a:blip r:embed="rId3"/>
          <a:stretch>
            <a:fillRect/>
          </a:stretch>
        </p:blipFill>
        <p:spPr>
          <a:xfrm>
            <a:off x="3505200" y="1447800"/>
            <a:ext cx="2962275" cy="847725"/>
          </a:xfrm>
          <a:prstGeom prst="rect">
            <a:avLst/>
          </a:prstGeom>
        </p:spPr>
      </p:pic>
    </p:spTree>
    <p:extLst>
      <p:ext uri="{BB962C8B-B14F-4D97-AF65-F5344CB8AC3E}">
        <p14:creationId xmlns:p14="http://schemas.microsoft.com/office/powerpoint/2010/main" val="315867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Run image as ? (</a:t>
            </a:r>
            <a:r>
              <a:rPr lang="en-US" dirty="0" err="1"/>
              <a:t>cont</a:t>
            </a:r>
            <a:r>
              <a:rPr lang="en-US" dirty="0"/>
              <a:t>)</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 </a:t>
            </a:r>
            <a:r>
              <a:rPr lang="en-US" dirty="0" err="1"/>
              <a:t>whoami</a:t>
            </a:r>
            <a:endParaRPr lang="en-US" dirty="0"/>
          </a:p>
          <a:p>
            <a:pPr lvl="0"/>
            <a:endParaRPr lang="en-US" dirty="0"/>
          </a:p>
          <a:p>
            <a:pPr lvl="0"/>
            <a:endParaRPr lang="en-US" dirty="0"/>
          </a:p>
          <a:p>
            <a:pPr lvl="0"/>
            <a:r>
              <a:rPr lang="en-US" dirty="0"/>
              <a:t>Tomorrow </a:t>
            </a:r>
            <a:r>
              <a:rPr lang="en-US" dirty="0">
                <a:sym typeface="Wingdings" panose="05000000000000000000" pitchFamily="2" charset="2"/>
              </a:rPr>
              <a:t> We’ll create a </a:t>
            </a:r>
            <a:r>
              <a:rPr lang="en-US" dirty="0" err="1">
                <a:sym typeface="Wingdings" panose="05000000000000000000" pitchFamily="2" charset="2"/>
              </a:rPr>
              <a:t>Dockerfile</a:t>
            </a:r>
            <a:r>
              <a:rPr lang="en-US" dirty="0">
                <a:sym typeface="Wingdings" panose="05000000000000000000" pitchFamily="2" charset="2"/>
              </a:rPr>
              <a:t>, add a standard user, build a container, and run a process as a non-root user.</a:t>
            </a:r>
            <a:r>
              <a:rPr lang="en-US" dirty="0"/>
              <a:t> </a:t>
            </a:r>
          </a:p>
          <a:p>
            <a:pPr lvl="0"/>
            <a:endParaRPr lang="en-US" dirty="0"/>
          </a:p>
          <a:p>
            <a:pPr lvl="0"/>
            <a:endParaRPr lang="en-US" dirty="0"/>
          </a:p>
          <a:p>
            <a:pPr marL="0" lvl="0" indent="0">
              <a:buNone/>
            </a:pPr>
            <a:endParaRPr lang="en-US" dirty="0"/>
          </a:p>
          <a:p>
            <a:endParaRPr lang="en-US" dirty="0"/>
          </a:p>
        </p:txBody>
      </p:sp>
      <p:pic>
        <p:nvPicPr>
          <p:cNvPr id="4" name="Picture 3">
            <a:extLst>
              <a:ext uri="{FF2B5EF4-FFF2-40B4-BE49-F238E27FC236}">
                <a16:creationId xmlns:a16="http://schemas.microsoft.com/office/drawing/2014/main" id="{03CB5D8E-75C2-4B37-9EC5-26399D606C78}"/>
              </a:ext>
            </a:extLst>
          </p:cNvPr>
          <p:cNvPicPr>
            <a:picLocks noChangeAspect="1"/>
          </p:cNvPicPr>
          <p:nvPr/>
        </p:nvPicPr>
        <p:blipFill>
          <a:blip r:embed="rId3"/>
          <a:stretch>
            <a:fillRect/>
          </a:stretch>
        </p:blipFill>
        <p:spPr>
          <a:xfrm>
            <a:off x="3505200" y="1447800"/>
            <a:ext cx="2962275" cy="847725"/>
          </a:xfrm>
          <a:prstGeom prst="rect">
            <a:avLst/>
          </a:prstGeom>
        </p:spPr>
      </p:pic>
    </p:spTree>
    <p:extLst>
      <p:ext uri="{BB962C8B-B14F-4D97-AF65-F5344CB8AC3E}">
        <p14:creationId xmlns:p14="http://schemas.microsoft.com/office/powerpoint/2010/main" val="3463264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What’s running?</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Default processes</a:t>
            </a:r>
          </a:p>
          <a:p>
            <a:pPr lvl="0"/>
            <a:r>
              <a:rPr lang="en-US" dirty="0"/>
              <a:t>/ # top</a:t>
            </a:r>
          </a:p>
          <a:p>
            <a:pPr lvl="0"/>
            <a:endParaRPr lang="en-US" dirty="0"/>
          </a:p>
          <a:p>
            <a:pPr lvl="0"/>
            <a:r>
              <a:rPr lang="en-US" dirty="0"/>
              <a:t>Open ports?</a:t>
            </a:r>
          </a:p>
          <a:p>
            <a:pPr lvl="0"/>
            <a:r>
              <a:rPr lang="en-US" dirty="0"/>
              <a:t>/# netstat -a</a:t>
            </a:r>
          </a:p>
          <a:p>
            <a:pPr lvl="0"/>
            <a:endParaRPr lang="en-US" dirty="0"/>
          </a:p>
          <a:p>
            <a:endParaRPr lang="en-US" dirty="0"/>
          </a:p>
        </p:txBody>
      </p:sp>
      <p:pic>
        <p:nvPicPr>
          <p:cNvPr id="4" name="Picture 3">
            <a:extLst>
              <a:ext uri="{FF2B5EF4-FFF2-40B4-BE49-F238E27FC236}">
                <a16:creationId xmlns:a16="http://schemas.microsoft.com/office/drawing/2014/main" id="{3BF1920D-ED50-4557-94B3-E7B4233B4F5C}"/>
              </a:ext>
            </a:extLst>
          </p:cNvPr>
          <p:cNvPicPr>
            <a:picLocks noChangeAspect="1"/>
          </p:cNvPicPr>
          <p:nvPr/>
        </p:nvPicPr>
        <p:blipFill>
          <a:blip r:embed="rId3"/>
          <a:stretch>
            <a:fillRect/>
          </a:stretch>
        </p:blipFill>
        <p:spPr>
          <a:xfrm>
            <a:off x="2514600" y="1828800"/>
            <a:ext cx="6429375" cy="1266825"/>
          </a:xfrm>
          <a:prstGeom prst="rect">
            <a:avLst/>
          </a:prstGeom>
        </p:spPr>
      </p:pic>
      <p:pic>
        <p:nvPicPr>
          <p:cNvPr id="5" name="Picture 4">
            <a:extLst>
              <a:ext uri="{FF2B5EF4-FFF2-40B4-BE49-F238E27FC236}">
                <a16:creationId xmlns:a16="http://schemas.microsoft.com/office/drawing/2014/main" id="{A75DCA3B-2B6A-465B-A9D9-74B35E36510B}"/>
              </a:ext>
            </a:extLst>
          </p:cNvPr>
          <p:cNvPicPr>
            <a:picLocks noChangeAspect="1"/>
          </p:cNvPicPr>
          <p:nvPr/>
        </p:nvPicPr>
        <p:blipFill>
          <a:blip r:embed="rId4"/>
          <a:stretch>
            <a:fillRect/>
          </a:stretch>
        </p:blipFill>
        <p:spPr>
          <a:xfrm>
            <a:off x="2647950" y="4224337"/>
            <a:ext cx="6296025" cy="1485900"/>
          </a:xfrm>
          <a:prstGeom prst="rect">
            <a:avLst/>
          </a:prstGeom>
        </p:spPr>
      </p:pic>
    </p:spTree>
    <p:extLst>
      <p:ext uri="{BB962C8B-B14F-4D97-AF65-F5344CB8AC3E}">
        <p14:creationId xmlns:p14="http://schemas.microsoft.com/office/powerpoint/2010/main" val="4125275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Persistence</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Image vs container</a:t>
            </a:r>
          </a:p>
          <a:p>
            <a:pPr lvl="0"/>
            <a:r>
              <a:rPr lang="en-US" dirty="0"/>
              <a:t>/ # touch 1file.txt</a:t>
            </a:r>
          </a:p>
          <a:p>
            <a:pPr lvl="0"/>
            <a:r>
              <a:rPr lang="en-US" dirty="0"/>
              <a:t>/ # ls -l</a:t>
            </a:r>
          </a:p>
          <a:p>
            <a:pPr lvl="0"/>
            <a:r>
              <a:rPr lang="en-US" dirty="0"/>
              <a:t>/ # exit</a:t>
            </a:r>
          </a:p>
          <a:p>
            <a:pPr lvl="0"/>
            <a:r>
              <a:rPr lang="en-US" dirty="0"/>
              <a:t>$ sudo docker run -it alpine</a:t>
            </a:r>
          </a:p>
          <a:p>
            <a:pPr lvl="0"/>
            <a:r>
              <a:rPr lang="en-US" dirty="0"/>
              <a:t>/ # ls -l</a:t>
            </a:r>
          </a:p>
          <a:p>
            <a:pPr lvl="0"/>
            <a:endParaRPr lang="en-US" dirty="0"/>
          </a:p>
          <a:p>
            <a:pPr lvl="0"/>
            <a:endParaRPr lang="en-US" dirty="0"/>
          </a:p>
          <a:p>
            <a:pPr lvl="0"/>
            <a:endParaRPr lang="en-US" dirty="0"/>
          </a:p>
          <a:p>
            <a:endParaRPr lang="en-US" dirty="0"/>
          </a:p>
        </p:txBody>
      </p:sp>
      <p:pic>
        <p:nvPicPr>
          <p:cNvPr id="4" name="Picture 3">
            <a:extLst>
              <a:ext uri="{FF2B5EF4-FFF2-40B4-BE49-F238E27FC236}">
                <a16:creationId xmlns:a16="http://schemas.microsoft.com/office/drawing/2014/main" id="{78C45023-76C7-45EF-8668-076EA9369F3B}"/>
              </a:ext>
            </a:extLst>
          </p:cNvPr>
          <p:cNvPicPr>
            <a:picLocks noChangeAspect="1"/>
          </p:cNvPicPr>
          <p:nvPr/>
        </p:nvPicPr>
        <p:blipFill>
          <a:blip r:embed="rId3"/>
          <a:stretch>
            <a:fillRect/>
          </a:stretch>
        </p:blipFill>
        <p:spPr>
          <a:xfrm>
            <a:off x="4191000" y="2133600"/>
            <a:ext cx="4784598" cy="800100"/>
          </a:xfrm>
          <a:prstGeom prst="rect">
            <a:avLst/>
          </a:prstGeom>
        </p:spPr>
      </p:pic>
      <p:pic>
        <p:nvPicPr>
          <p:cNvPr id="5" name="Picture 4">
            <a:extLst>
              <a:ext uri="{FF2B5EF4-FFF2-40B4-BE49-F238E27FC236}">
                <a16:creationId xmlns:a16="http://schemas.microsoft.com/office/drawing/2014/main" id="{E52D4CF0-F013-41F8-BFB0-29706A858478}"/>
              </a:ext>
            </a:extLst>
          </p:cNvPr>
          <p:cNvPicPr>
            <a:picLocks noChangeAspect="1"/>
          </p:cNvPicPr>
          <p:nvPr/>
        </p:nvPicPr>
        <p:blipFill>
          <a:blip r:embed="rId4"/>
          <a:stretch>
            <a:fillRect/>
          </a:stretch>
        </p:blipFill>
        <p:spPr>
          <a:xfrm>
            <a:off x="2743200" y="4267200"/>
            <a:ext cx="5257800" cy="1438275"/>
          </a:xfrm>
          <a:prstGeom prst="rect">
            <a:avLst/>
          </a:prstGeom>
        </p:spPr>
      </p:pic>
    </p:spTree>
    <p:extLst>
      <p:ext uri="{BB962C8B-B14F-4D97-AF65-F5344CB8AC3E}">
        <p14:creationId xmlns:p14="http://schemas.microsoft.com/office/powerpoint/2010/main" val="3047873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Who can run images?</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Root users of course</a:t>
            </a:r>
          </a:p>
          <a:p>
            <a:pPr lvl="0"/>
            <a:r>
              <a:rPr lang="en-US" dirty="0"/>
              <a:t>Let’s take a PoLP approach on the host</a:t>
            </a:r>
          </a:p>
          <a:p>
            <a:pPr lvl="0"/>
            <a:r>
              <a:rPr lang="en-US" dirty="0"/>
              <a:t>$ </a:t>
            </a:r>
            <a:r>
              <a:rPr lang="en-US" dirty="0" err="1"/>
              <a:t>getent</a:t>
            </a:r>
            <a:r>
              <a:rPr lang="en-US" dirty="0"/>
              <a:t> group docker, less /</a:t>
            </a:r>
            <a:r>
              <a:rPr lang="en-US" dirty="0" err="1"/>
              <a:t>etc</a:t>
            </a:r>
            <a:r>
              <a:rPr lang="en-US" dirty="0"/>
              <a:t>/group</a:t>
            </a:r>
          </a:p>
          <a:p>
            <a:pPr lvl="0"/>
            <a:r>
              <a:rPr lang="en-US" dirty="0"/>
              <a:t>$ sudo </a:t>
            </a:r>
            <a:r>
              <a:rPr lang="en-US" dirty="0" err="1"/>
              <a:t>adduser</a:t>
            </a:r>
            <a:r>
              <a:rPr lang="en-US" dirty="0"/>
              <a:t> rick </a:t>
            </a:r>
            <a:r>
              <a:rPr lang="en-US" dirty="0">
                <a:sym typeface="Wingdings" panose="05000000000000000000" pitchFamily="2" charset="2"/>
              </a:rPr>
              <a:t> </a:t>
            </a:r>
          </a:p>
          <a:p>
            <a:pPr lvl="0"/>
            <a:r>
              <a:rPr lang="en-US" dirty="0">
                <a:sym typeface="Wingdings" panose="05000000000000000000" pitchFamily="2" charset="2"/>
              </a:rPr>
              <a:t>$ </a:t>
            </a:r>
            <a:r>
              <a:rPr lang="en-US" dirty="0" err="1">
                <a:sym typeface="Wingdings" panose="05000000000000000000" pitchFamily="2" charset="2"/>
              </a:rPr>
              <a:t>su</a:t>
            </a:r>
            <a:r>
              <a:rPr lang="en-US" dirty="0">
                <a:sym typeface="Wingdings" panose="05000000000000000000" pitchFamily="2" charset="2"/>
              </a:rPr>
              <a:t> rick</a:t>
            </a:r>
            <a:endParaRPr lang="en-US" dirty="0"/>
          </a:p>
          <a:p>
            <a:r>
              <a:rPr lang="en-US" dirty="0"/>
              <a:t>$ sudo docker run -it alpine</a:t>
            </a:r>
          </a:p>
          <a:p>
            <a:pPr lvl="0"/>
            <a:endParaRPr lang="en-US" dirty="0"/>
          </a:p>
          <a:p>
            <a:endParaRPr lang="en-US" dirty="0"/>
          </a:p>
        </p:txBody>
      </p:sp>
      <p:pic>
        <p:nvPicPr>
          <p:cNvPr id="6" name="Picture 5">
            <a:extLst>
              <a:ext uri="{FF2B5EF4-FFF2-40B4-BE49-F238E27FC236}">
                <a16:creationId xmlns:a16="http://schemas.microsoft.com/office/drawing/2014/main" id="{7FD8B93F-718B-40F0-BECF-B3073ACA9D6B}"/>
              </a:ext>
            </a:extLst>
          </p:cNvPr>
          <p:cNvPicPr>
            <a:picLocks noChangeAspect="1"/>
          </p:cNvPicPr>
          <p:nvPr/>
        </p:nvPicPr>
        <p:blipFill>
          <a:blip r:embed="rId3"/>
          <a:stretch>
            <a:fillRect/>
          </a:stretch>
        </p:blipFill>
        <p:spPr>
          <a:xfrm>
            <a:off x="1981200" y="4773130"/>
            <a:ext cx="5353050" cy="1094270"/>
          </a:xfrm>
          <a:prstGeom prst="rect">
            <a:avLst/>
          </a:prstGeom>
        </p:spPr>
      </p:pic>
    </p:spTree>
    <p:extLst>
      <p:ext uri="{BB962C8B-B14F-4D97-AF65-F5344CB8AC3E}">
        <p14:creationId xmlns:p14="http://schemas.microsoft.com/office/powerpoint/2010/main" val="36866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Content Placeholder 2"/>
          <p:cNvSpPr>
            <a:spLocks noGrp="1"/>
          </p:cNvSpPr>
          <p:nvPr>
            <p:ph idx="1"/>
          </p:nvPr>
        </p:nvSpPr>
        <p:spPr>
          <a:xfrm>
            <a:off x="457200" y="1295400"/>
            <a:ext cx="8229600" cy="4648199"/>
          </a:xfrm>
        </p:spPr>
        <p:txBody>
          <a:bodyPr>
            <a:normAutofit fontScale="55000" lnSpcReduction="20000"/>
          </a:bodyPr>
          <a:lstStyle/>
          <a:p>
            <a:pPr lvl="0"/>
            <a:r>
              <a:rPr lang="en-US" dirty="0"/>
              <a:t>Presentation scope / goal</a:t>
            </a:r>
          </a:p>
          <a:p>
            <a:pPr lvl="0"/>
            <a:r>
              <a:rPr lang="en-US" dirty="0"/>
              <a:t>Container ecosystem</a:t>
            </a:r>
          </a:p>
          <a:p>
            <a:pPr lvl="0"/>
            <a:r>
              <a:rPr lang="en-US" dirty="0"/>
              <a:t>Cloud native ecosystem</a:t>
            </a:r>
          </a:p>
          <a:p>
            <a:r>
              <a:rPr lang="en-US" dirty="0"/>
              <a:t>What are containers?</a:t>
            </a:r>
          </a:p>
          <a:p>
            <a:r>
              <a:rPr lang="en-US" dirty="0"/>
              <a:t>Orchestration service example </a:t>
            </a:r>
          </a:p>
          <a:p>
            <a:pPr lvl="0"/>
            <a:r>
              <a:rPr lang="en-US" dirty="0"/>
              <a:t>What companies support them? </a:t>
            </a:r>
          </a:p>
          <a:p>
            <a:pPr lvl="0"/>
            <a:r>
              <a:rPr lang="en-US" dirty="0"/>
              <a:t>What’s the fuss about?</a:t>
            </a:r>
          </a:p>
          <a:p>
            <a:pPr lvl="0"/>
            <a:r>
              <a:rPr lang="en-US" dirty="0"/>
              <a:t>Deployment paradigm shift</a:t>
            </a:r>
          </a:p>
          <a:p>
            <a:pPr lvl="0"/>
            <a:r>
              <a:rPr lang="en-US" dirty="0"/>
              <a:t>Usage: At what scale?</a:t>
            </a:r>
          </a:p>
          <a:p>
            <a:r>
              <a:rPr lang="en-US" dirty="0"/>
              <a:t>Container threats</a:t>
            </a:r>
          </a:p>
          <a:p>
            <a:pPr lvl="0"/>
            <a:r>
              <a:rPr lang="en-US" dirty="0"/>
              <a:t>Container vulnerabilities</a:t>
            </a:r>
          </a:p>
          <a:p>
            <a:pPr lvl="0"/>
            <a:r>
              <a:rPr lang="en-US" dirty="0"/>
              <a:t>Container incident</a:t>
            </a:r>
          </a:p>
          <a:p>
            <a:pPr lvl="0"/>
            <a:r>
              <a:rPr lang="en-US" dirty="0"/>
              <a:t>Container risks</a:t>
            </a:r>
          </a:p>
          <a:p>
            <a:pPr lvl="0"/>
            <a:r>
              <a:rPr lang="en-US" dirty="0"/>
              <a:t>Securing containers</a:t>
            </a:r>
          </a:p>
          <a:p>
            <a:pPr lvl="0"/>
            <a:r>
              <a:rPr lang="en-US" dirty="0"/>
              <a:t>What we learned</a:t>
            </a:r>
          </a:p>
          <a:p>
            <a:pPr lvl="0"/>
            <a:r>
              <a:rPr lang="en-US" dirty="0"/>
              <a:t>Hands-on session in room Eng1-187</a:t>
            </a:r>
          </a:p>
          <a:p>
            <a:endParaRPr lang="en-US" dirty="0"/>
          </a:p>
          <a:p>
            <a:endParaRPr lang="en-US" dirty="0"/>
          </a:p>
        </p:txBody>
      </p:sp>
    </p:spTree>
    <p:extLst>
      <p:ext uri="{BB962C8B-B14F-4D97-AF65-F5344CB8AC3E}">
        <p14:creationId xmlns:p14="http://schemas.microsoft.com/office/powerpoint/2010/main" val="2125644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Who can run images? (</a:t>
            </a:r>
            <a:r>
              <a:rPr lang="en-US" dirty="0" err="1"/>
              <a:t>cont</a:t>
            </a:r>
            <a:r>
              <a:rPr lang="en-US" dirty="0"/>
              <a:t>)</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exit</a:t>
            </a:r>
          </a:p>
          <a:p>
            <a:pPr lvl="0"/>
            <a:r>
              <a:rPr lang="de-DE" dirty="0"/>
              <a:t>$ sudo usermod -aG docker rick</a:t>
            </a:r>
          </a:p>
          <a:p>
            <a:pPr lvl="0"/>
            <a:r>
              <a:rPr lang="en-US" dirty="0"/>
              <a:t>$ sudo docker run -it alpine</a:t>
            </a:r>
          </a:p>
          <a:p>
            <a:r>
              <a:rPr lang="en-US" dirty="0">
                <a:sym typeface="Wingdings" panose="05000000000000000000" pitchFamily="2" charset="2"/>
              </a:rPr>
              <a:t>$ </a:t>
            </a:r>
            <a:r>
              <a:rPr lang="en-US" dirty="0" err="1">
                <a:sym typeface="Wingdings" panose="05000000000000000000" pitchFamily="2" charset="2"/>
              </a:rPr>
              <a:t>su</a:t>
            </a:r>
            <a:r>
              <a:rPr lang="en-US" dirty="0">
                <a:sym typeface="Wingdings" panose="05000000000000000000" pitchFamily="2" charset="2"/>
              </a:rPr>
              <a:t> rick</a:t>
            </a:r>
          </a:p>
          <a:p>
            <a:r>
              <a:rPr lang="en-US" dirty="0"/>
              <a:t>$ docker run -it alpine</a:t>
            </a:r>
          </a:p>
          <a:p>
            <a:r>
              <a:rPr lang="en-US" dirty="0"/>
              <a:t>/ # cat /</a:t>
            </a:r>
            <a:r>
              <a:rPr lang="en-US" dirty="0" err="1"/>
              <a:t>etc</a:t>
            </a:r>
            <a:r>
              <a:rPr lang="en-US" dirty="0"/>
              <a:t>/</a:t>
            </a:r>
            <a:r>
              <a:rPr lang="en-US" dirty="0" err="1"/>
              <a:t>os</a:t>
            </a:r>
            <a:r>
              <a:rPr lang="en-US" dirty="0"/>
              <a:t>-release</a:t>
            </a:r>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4" name="Picture 3">
            <a:extLst>
              <a:ext uri="{FF2B5EF4-FFF2-40B4-BE49-F238E27FC236}">
                <a16:creationId xmlns:a16="http://schemas.microsoft.com/office/drawing/2014/main" id="{DD3D1288-6AEA-4358-A8BC-69F78D91334C}"/>
              </a:ext>
            </a:extLst>
          </p:cNvPr>
          <p:cNvPicPr>
            <a:picLocks noChangeAspect="1"/>
          </p:cNvPicPr>
          <p:nvPr/>
        </p:nvPicPr>
        <p:blipFill>
          <a:blip r:embed="rId3"/>
          <a:stretch>
            <a:fillRect/>
          </a:stretch>
        </p:blipFill>
        <p:spPr>
          <a:xfrm>
            <a:off x="5562600" y="3314700"/>
            <a:ext cx="3527314" cy="1981200"/>
          </a:xfrm>
          <a:prstGeom prst="rect">
            <a:avLst/>
          </a:prstGeom>
        </p:spPr>
      </p:pic>
    </p:spTree>
    <p:extLst>
      <p:ext uri="{BB962C8B-B14F-4D97-AF65-F5344CB8AC3E}">
        <p14:creationId xmlns:p14="http://schemas.microsoft.com/office/powerpoint/2010/main" val="3809462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a:t>
            </a:r>
          </a:p>
        </p:txBody>
      </p:sp>
      <p:sp>
        <p:nvSpPr>
          <p:cNvPr id="3" name="Content Placeholder 2"/>
          <p:cNvSpPr>
            <a:spLocks noGrp="1"/>
          </p:cNvSpPr>
          <p:nvPr>
            <p:ph idx="1"/>
          </p:nvPr>
        </p:nvSpPr>
        <p:spPr/>
        <p:txBody>
          <a:bodyPr>
            <a:normAutofit/>
          </a:bodyPr>
          <a:lstStyle/>
          <a:p>
            <a:r>
              <a:rPr lang="en-US" dirty="0"/>
              <a:t>Time permitting, let’s </a:t>
            </a:r>
          </a:p>
          <a:p>
            <a:pPr lvl="1"/>
            <a:r>
              <a:rPr lang="en-US" dirty="0">
                <a:sym typeface="Wingdings" panose="05000000000000000000" pitchFamily="2" charset="2"/>
              </a:rPr>
              <a:t>create a </a:t>
            </a:r>
            <a:r>
              <a:rPr lang="en-US" dirty="0" err="1">
                <a:sym typeface="Wingdings" panose="05000000000000000000" pitchFamily="2" charset="2"/>
              </a:rPr>
              <a:t>Dockerfile</a:t>
            </a:r>
            <a:endParaRPr lang="en-US" dirty="0">
              <a:sym typeface="Wingdings" panose="05000000000000000000" pitchFamily="2" charset="2"/>
            </a:endParaRPr>
          </a:p>
          <a:p>
            <a:pPr lvl="1"/>
            <a:r>
              <a:rPr lang="en-US" dirty="0">
                <a:sym typeface="Wingdings" panose="05000000000000000000" pitchFamily="2" charset="2"/>
              </a:rPr>
              <a:t>add a standard user</a:t>
            </a:r>
          </a:p>
          <a:p>
            <a:pPr lvl="1"/>
            <a:r>
              <a:rPr lang="en-US" dirty="0">
                <a:sym typeface="Wingdings" panose="05000000000000000000" pitchFamily="2" charset="2"/>
              </a:rPr>
              <a:t>build the container</a:t>
            </a:r>
          </a:p>
          <a:p>
            <a:pPr lvl="1"/>
            <a:r>
              <a:rPr lang="en-US" dirty="0">
                <a:sym typeface="Wingdings" panose="05000000000000000000" pitchFamily="2" charset="2"/>
              </a:rPr>
              <a:t>run a process as a non-root user</a:t>
            </a:r>
          </a:p>
          <a:p>
            <a:pPr lvl="1"/>
            <a:r>
              <a:rPr lang="en-US" dirty="0">
                <a:sym typeface="Wingdings" panose="05000000000000000000" pitchFamily="2" charset="2"/>
              </a:rPr>
              <a:t>confirm the process is running non-root</a:t>
            </a:r>
            <a:endParaRPr lang="en-US" dirty="0"/>
          </a:p>
          <a:p>
            <a:endParaRPr lang="en-US" dirty="0"/>
          </a:p>
          <a:p>
            <a:endParaRPr lang="en-US" dirty="0"/>
          </a:p>
        </p:txBody>
      </p:sp>
    </p:spTree>
    <p:extLst>
      <p:ext uri="{BB962C8B-B14F-4D97-AF65-F5344CB8AC3E}">
        <p14:creationId xmlns:p14="http://schemas.microsoft.com/office/powerpoint/2010/main" val="2109910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session #2</a:t>
            </a:r>
          </a:p>
        </p:txBody>
      </p:sp>
      <p:sp>
        <p:nvSpPr>
          <p:cNvPr id="3" name="Content Placeholder 2"/>
          <p:cNvSpPr>
            <a:spLocks noGrp="1"/>
          </p:cNvSpPr>
          <p:nvPr>
            <p:ph idx="1"/>
          </p:nvPr>
        </p:nvSpPr>
        <p:spPr>
          <a:xfrm>
            <a:off x="457200" y="1600199"/>
            <a:ext cx="8229600" cy="4572001"/>
          </a:xfrm>
        </p:spPr>
        <p:txBody>
          <a:bodyPr>
            <a:normAutofit lnSpcReduction="10000"/>
          </a:bodyPr>
          <a:lstStyle/>
          <a:p>
            <a:pPr lvl="0"/>
            <a:r>
              <a:rPr lang="en-US" dirty="0"/>
              <a:t>Host: Install Git</a:t>
            </a:r>
          </a:p>
          <a:p>
            <a:pPr lvl="0"/>
            <a:r>
              <a:rPr lang="en-US" dirty="0"/>
              <a:t>Host: CIS Scan</a:t>
            </a:r>
          </a:p>
          <a:p>
            <a:pPr lvl="0"/>
            <a:r>
              <a:rPr lang="en-US" dirty="0"/>
              <a:t>Host: CIS Audit Finding Remediation</a:t>
            </a:r>
          </a:p>
          <a:p>
            <a:r>
              <a:rPr lang="en-US" dirty="0"/>
              <a:t>Host: CIS Remediation Scan</a:t>
            </a:r>
          </a:p>
          <a:p>
            <a:pPr lvl="0"/>
            <a:r>
              <a:rPr lang="en-US" dirty="0"/>
              <a:t>Host: Build </a:t>
            </a:r>
            <a:r>
              <a:rPr lang="en-US" dirty="0" err="1"/>
              <a:t>nmap</a:t>
            </a:r>
            <a:r>
              <a:rPr lang="en-US" dirty="0"/>
              <a:t> container</a:t>
            </a:r>
          </a:p>
          <a:p>
            <a:pPr lvl="0"/>
            <a:r>
              <a:rPr lang="en-US" dirty="0"/>
              <a:t>Host, Container: Test </a:t>
            </a:r>
            <a:r>
              <a:rPr lang="en-US" dirty="0" err="1"/>
              <a:t>nmap</a:t>
            </a:r>
            <a:r>
              <a:rPr lang="en-US" dirty="0"/>
              <a:t> container</a:t>
            </a:r>
          </a:p>
          <a:p>
            <a:r>
              <a:rPr lang="en-US" dirty="0"/>
              <a:t>Host, Container: Test </a:t>
            </a:r>
            <a:r>
              <a:rPr lang="en-US" dirty="0" err="1"/>
              <a:t>nmap</a:t>
            </a:r>
            <a:r>
              <a:rPr lang="en-US" dirty="0"/>
              <a:t> container #2</a:t>
            </a:r>
          </a:p>
          <a:p>
            <a:r>
              <a:rPr lang="en-US" dirty="0"/>
              <a:t>Challenge: Remediate CIS Finding</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9934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Install Git</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sudo apt-get update</a:t>
            </a:r>
          </a:p>
          <a:p>
            <a:pPr lvl="0"/>
            <a:r>
              <a:rPr lang="de-DE" dirty="0"/>
              <a:t>$ sudo apt install git</a:t>
            </a:r>
          </a:p>
          <a:p>
            <a:pPr lvl="0"/>
            <a:r>
              <a:rPr lang="de-DE" dirty="0"/>
              <a:t>$ git --version</a:t>
            </a:r>
          </a:p>
          <a:p>
            <a:pPr lvl="0"/>
            <a:endParaRPr lang="de-DE" dirty="0"/>
          </a:p>
          <a:p>
            <a:pPr lvl="0"/>
            <a:endParaRPr lang="en-US" dirty="0"/>
          </a:p>
          <a:p>
            <a:pPr lvl="0"/>
            <a:endParaRPr lang="en-US" dirty="0"/>
          </a:p>
          <a:p>
            <a:pPr lvl="0"/>
            <a:endParaRPr lang="en-US" dirty="0"/>
          </a:p>
          <a:p>
            <a:pPr lvl="0"/>
            <a:endParaRPr lang="en-US" dirty="0"/>
          </a:p>
          <a:p>
            <a:endParaRPr lang="en-US" dirty="0"/>
          </a:p>
        </p:txBody>
      </p:sp>
      <p:pic>
        <p:nvPicPr>
          <p:cNvPr id="5" name="Picture 4">
            <a:extLst>
              <a:ext uri="{FF2B5EF4-FFF2-40B4-BE49-F238E27FC236}">
                <a16:creationId xmlns:a16="http://schemas.microsoft.com/office/drawing/2014/main" id="{70CB0EF8-910A-4000-BE1E-66254322EBF5}"/>
              </a:ext>
            </a:extLst>
          </p:cNvPr>
          <p:cNvPicPr>
            <a:picLocks noChangeAspect="1"/>
          </p:cNvPicPr>
          <p:nvPr/>
        </p:nvPicPr>
        <p:blipFill>
          <a:blip r:embed="rId3"/>
          <a:stretch>
            <a:fillRect/>
          </a:stretch>
        </p:blipFill>
        <p:spPr>
          <a:xfrm>
            <a:off x="995362" y="2971800"/>
            <a:ext cx="7153275" cy="2775126"/>
          </a:xfrm>
          <a:prstGeom prst="rect">
            <a:avLst/>
          </a:prstGeom>
        </p:spPr>
      </p:pic>
    </p:spTree>
    <p:extLst>
      <p:ext uri="{BB962C8B-B14F-4D97-AF65-F5344CB8AC3E}">
        <p14:creationId xmlns:p14="http://schemas.microsoft.com/office/powerpoint/2010/main" val="2261202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CIS Scan</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git clone https://github.com/docker/docker-bench-security.git</a:t>
            </a:r>
          </a:p>
          <a:p>
            <a:pPr lvl="0"/>
            <a:r>
              <a:rPr lang="en-US" dirty="0"/>
              <a:t>$ cd docker-bench-security</a:t>
            </a:r>
          </a:p>
          <a:p>
            <a:pPr lvl="0"/>
            <a:r>
              <a:rPr lang="en-US" dirty="0"/>
              <a:t>$ sudo </a:t>
            </a:r>
            <a:r>
              <a:rPr lang="en-US" dirty="0" err="1"/>
              <a:t>sh</a:t>
            </a:r>
            <a:r>
              <a:rPr lang="en-US" dirty="0"/>
              <a:t> docker-bench-security.sh</a:t>
            </a:r>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8" name="Picture 7">
            <a:extLst>
              <a:ext uri="{FF2B5EF4-FFF2-40B4-BE49-F238E27FC236}">
                <a16:creationId xmlns:a16="http://schemas.microsoft.com/office/drawing/2014/main" id="{547B7F1B-A412-4161-A47F-F688ED6FEDC6}"/>
              </a:ext>
            </a:extLst>
          </p:cNvPr>
          <p:cNvPicPr>
            <a:picLocks noChangeAspect="1"/>
          </p:cNvPicPr>
          <p:nvPr/>
        </p:nvPicPr>
        <p:blipFill>
          <a:blip r:embed="rId3"/>
          <a:stretch>
            <a:fillRect/>
          </a:stretch>
        </p:blipFill>
        <p:spPr>
          <a:xfrm>
            <a:off x="457200" y="3581400"/>
            <a:ext cx="8362950" cy="2314575"/>
          </a:xfrm>
          <a:prstGeom prst="rect">
            <a:avLst/>
          </a:prstGeom>
        </p:spPr>
      </p:pic>
    </p:spTree>
    <p:extLst>
      <p:ext uri="{BB962C8B-B14F-4D97-AF65-F5344CB8AC3E}">
        <p14:creationId xmlns:p14="http://schemas.microsoft.com/office/powerpoint/2010/main" val="5170111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CIS Audit Finding Remediation</a:t>
            </a:r>
          </a:p>
        </p:txBody>
      </p:sp>
      <p:sp>
        <p:nvSpPr>
          <p:cNvPr id="3" name="Content Placeholder 2"/>
          <p:cNvSpPr>
            <a:spLocks noGrp="1"/>
          </p:cNvSpPr>
          <p:nvPr>
            <p:ph idx="1"/>
          </p:nvPr>
        </p:nvSpPr>
        <p:spPr>
          <a:xfrm>
            <a:off x="457200" y="1295400"/>
            <a:ext cx="8229600" cy="3048000"/>
          </a:xfrm>
        </p:spPr>
        <p:txBody>
          <a:bodyPr>
            <a:normAutofit fontScale="77500" lnSpcReduction="20000"/>
          </a:bodyPr>
          <a:lstStyle/>
          <a:p>
            <a:pPr lvl="0"/>
            <a:r>
              <a:rPr lang="en-US" dirty="0"/>
              <a:t>$ sudo apt install </a:t>
            </a:r>
            <a:r>
              <a:rPr lang="en-US" dirty="0" err="1"/>
              <a:t>auditd</a:t>
            </a:r>
            <a:endParaRPr lang="en-US" dirty="0"/>
          </a:p>
          <a:p>
            <a:pPr lvl="0"/>
            <a:r>
              <a:rPr lang="en-US" dirty="0"/>
              <a:t>$ echo "-w /</a:t>
            </a:r>
            <a:r>
              <a:rPr lang="en-US" dirty="0" err="1"/>
              <a:t>usr</a:t>
            </a:r>
            <a:r>
              <a:rPr lang="en-US" dirty="0"/>
              <a:t>/bin/docker -p </a:t>
            </a:r>
            <a:r>
              <a:rPr lang="en-US" dirty="0" err="1"/>
              <a:t>wa</a:t>
            </a:r>
            <a:r>
              <a:rPr lang="en-US" dirty="0"/>
              <a:t>" | sudo tee -a /</a:t>
            </a:r>
            <a:r>
              <a:rPr lang="en-US" dirty="0" err="1"/>
              <a:t>etc</a:t>
            </a:r>
            <a:r>
              <a:rPr lang="en-US" dirty="0"/>
              <a:t>/audit/</a:t>
            </a:r>
            <a:r>
              <a:rPr lang="en-US" dirty="0" err="1"/>
              <a:t>rules.d</a:t>
            </a:r>
            <a:r>
              <a:rPr lang="en-US" dirty="0"/>
              <a:t>/</a:t>
            </a:r>
            <a:r>
              <a:rPr lang="en-US" dirty="0" err="1"/>
              <a:t>audit.rules</a:t>
            </a:r>
            <a:endParaRPr lang="en-US" dirty="0"/>
          </a:p>
          <a:p>
            <a:pPr lvl="0"/>
            <a:r>
              <a:rPr lang="en-US" dirty="0"/>
              <a:t>$ sudo service </a:t>
            </a:r>
            <a:r>
              <a:rPr lang="en-US" dirty="0" err="1"/>
              <a:t>auditd</a:t>
            </a:r>
            <a:r>
              <a:rPr lang="en-US" dirty="0"/>
              <a:t> restart</a:t>
            </a:r>
          </a:p>
          <a:p>
            <a:pPr lvl="0"/>
            <a:r>
              <a:rPr lang="fr-FR" dirty="0"/>
              <a:t>$ </a:t>
            </a:r>
            <a:r>
              <a:rPr lang="fr-FR" dirty="0" err="1"/>
              <a:t>sudo</a:t>
            </a:r>
            <a:r>
              <a:rPr lang="fr-FR" dirty="0"/>
              <a:t> </a:t>
            </a:r>
            <a:r>
              <a:rPr lang="fr-FR" dirty="0" err="1"/>
              <a:t>grep</a:t>
            </a:r>
            <a:r>
              <a:rPr lang="fr-FR" dirty="0"/>
              <a:t> </a:t>
            </a:r>
            <a:r>
              <a:rPr lang="fr-FR" dirty="0" err="1"/>
              <a:t>log_file</a:t>
            </a:r>
            <a:r>
              <a:rPr lang="fr-FR" dirty="0"/>
              <a:t> /</a:t>
            </a:r>
            <a:r>
              <a:rPr lang="fr-FR" dirty="0" err="1"/>
              <a:t>etc</a:t>
            </a:r>
            <a:r>
              <a:rPr lang="fr-FR" dirty="0"/>
              <a:t>/audit/</a:t>
            </a:r>
            <a:r>
              <a:rPr lang="fr-FR" dirty="0" err="1"/>
              <a:t>auditd.conf</a:t>
            </a:r>
            <a:endParaRPr lang="fr-FR" dirty="0"/>
          </a:p>
          <a:p>
            <a:pPr lvl="0"/>
            <a:r>
              <a:rPr lang="fr-FR" dirty="0"/>
              <a:t>Ctrl + shift + t, </a:t>
            </a:r>
            <a:r>
              <a:rPr lang="fr-FR" dirty="0" err="1"/>
              <a:t>sudo</a:t>
            </a:r>
            <a:r>
              <a:rPr lang="fr-FR" dirty="0"/>
              <a:t> </a:t>
            </a:r>
            <a:r>
              <a:rPr lang="fr-FR" dirty="0" err="1"/>
              <a:t>tail</a:t>
            </a:r>
            <a:r>
              <a:rPr lang="fr-FR" dirty="0"/>
              <a:t> -f /var/log/audit/audit.log | </a:t>
            </a:r>
            <a:r>
              <a:rPr lang="fr-FR" dirty="0" err="1"/>
              <a:t>grep</a:t>
            </a:r>
            <a:r>
              <a:rPr lang="fr-FR" dirty="0"/>
              <a:t> docker</a:t>
            </a:r>
          </a:p>
          <a:p>
            <a:r>
              <a:rPr lang="fr-FR" dirty="0"/>
              <a:t>Ctrl + </a:t>
            </a:r>
            <a:r>
              <a:rPr lang="fr-FR" dirty="0" err="1"/>
              <a:t>PgUp</a:t>
            </a:r>
            <a:r>
              <a:rPr lang="fr-FR" dirty="0"/>
              <a:t>, </a:t>
            </a:r>
            <a:r>
              <a:rPr lang="en-US" dirty="0"/>
              <a:t>$ sudo service docker restart</a:t>
            </a:r>
          </a:p>
          <a:p>
            <a:pPr lvl="0"/>
            <a:endParaRPr lang="fr-FR" dirty="0"/>
          </a:p>
          <a:p>
            <a:pPr lvl="0"/>
            <a:endParaRPr lang="en-US" dirty="0"/>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5" name="Picture 4">
            <a:extLst>
              <a:ext uri="{FF2B5EF4-FFF2-40B4-BE49-F238E27FC236}">
                <a16:creationId xmlns:a16="http://schemas.microsoft.com/office/drawing/2014/main" id="{E4C2189E-D712-492F-A4E0-88EC5C80BBEF}"/>
              </a:ext>
            </a:extLst>
          </p:cNvPr>
          <p:cNvPicPr>
            <a:picLocks noChangeAspect="1"/>
          </p:cNvPicPr>
          <p:nvPr/>
        </p:nvPicPr>
        <p:blipFill>
          <a:blip r:embed="rId3"/>
          <a:stretch>
            <a:fillRect/>
          </a:stretch>
        </p:blipFill>
        <p:spPr>
          <a:xfrm>
            <a:off x="895350" y="4191000"/>
            <a:ext cx="7353300" cy="1670356"/>
          </a:xfrm>
          <a:prstGeom prst="rect">
            <a:avLst/>
          </a:prstGeom>
        </p:spPr>
      </p:pic>
    </p:spTree>
    <p:extLst>
      <p:ext uri="{BB962C8B-B14F-4D97-AF65-F5344CB8AC3E}">
        <p14:creationId xmlns:p14="http://schemas.microsoft.com/office/powerpoint/2010/main" val="2352302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Host CIS Remediation Scan</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cd docker-bench-security</a:t>
            </a:r>
          </a:p>
          <a:p>
            <a:pPr lvl="0"/>
            <a:r>
              <a:rPr lang="en-US" dirty="0"/>
              <a:t>$ sudo </a:t>
            </a:r>
            <a:r>
              <a:rPr lang="en-US" dirty="0" err="1"/>
              <a:t>sh</a:t>
            </a:r>
            <a:r>
              <a:rPr lang="en-US" dirty="0"/>
              <a:t> docker-bench-security.sh</a:t>
            </a:r>
          </a:p>
          <a:p>
            <a:pPr lvl="0"/>
            <a:r>
              <a:rPr lang="en-US" dirty="0"/>
              <a:t>$ cd ~</a:t>
            </a:r>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4" name="Picture 3">
            <a:extLst>
              <a:ext uri="{FF2B5EF4-FFF2-40B4-BE49-F238E27FC236}">
                <a16:creationId xmlns:a16="http://schemas.microsoft.com/office/drawing/2014/main" id="{21E8A115-4019-447F-A27C-4F21531ED9C4}"/>
              </a:ext>
            </a:extLst>
          </p:cNvPr>
          <p:cNvPicPr>
            <a:picLocks noChangeAspect="1"/>
          </p:cNvPicPr>
          <p:nvPr/>
        </p:nvPicPr>
        <p:blipFill>
          <a:blip r:embed="rId3"/>
          <a:stretch>
            <a:fillRect/>
          </a:stretch>
        </p:blipFill>
        <p:spPr>
          <a:xfrm>
            <a:off x="438150" y="3057906"/>
            <a:ext cx="8248650" cy="2266950"/>
          </a:xfrm>
          <a:prstGeom prst="rect">
            <a:avLst/>
          </a:prstGeom>
        </p:spPr>
      </p:pic>
    </p:spTree>
    <p:extLst>
      <p:ext uri="{BB962C8B-B14F-4D97-AF65-F5344CB8AC3E}">
        <p14:creationId xmlns:p14="http://schemas.microsoft.com/office/powerpoint/2010/main" val="3549667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Build </a:t>
            </a:r>
            <a:r>
              <a:rPr lang="en-US" dirty="0" err="1"/>
              <a:t>nmap</a:t>
            </a:r>
            <a:r>
              <a:rPr lang="en-US" dirty="0"/>
              <a:t> container</a:t>
            </a:r>
          </a:p>
        </p:txBody>
      </p:sp>
      <p:sp>
        <p:nvSpPr>
          <p:cNvPr id="3" name="Content Placeholder 2"/>
          <p:cNvSpPr>
            <a:spLocks noGrp="1"/>
          </p:cNvSpPr>
          <p:nvPr>
            <p:ph idx="1"/>
          </p:nvPr>
        </p:nvSpPr>
        <p:spPr>
          <a:xfrm>
            <a:off x="457200" y="1295400"/>
            <a:ext cx="8229600" cy="4038600"/>
          </a:xfrm>
        </p:spPr>
        <p:txBody>
          <a:bodyPr>
            <a:normAutofit/>
          </a:bodyPr>
          <a:lstStyle/>
          <a:p>
            <a:r>
              <a:rPr lang="en-US" dirty="0"/>
              <a:t>Paste $ </a:t>
            </a:r>
            <a:r>
              <a:rPr lang="en-US" dirty="0" err="1"/>
              <a:t>wget</a:t>
            </a:r>
            <a:r>
              <a:rPr lang="en-US" dirty="0"/>
              <a:t> </a:t>
            </a:r>
            <a:r>
              <a:rPr lang="en-US" dirty="0">
                <a:hlinkClick r:id="rId3"/>
              </a:rPr>
              <a:t>https://github.com/rickpayne929</a:t>
            </a:r>
            <a:endParaRPr lang="en-US" dirty="0"/>
          </a:p>
          <a:p>
            <a:r>
              <a:rPr lang="en-US" dirty="0"/>
              <a:t>into $ nano </a:t>
            </a:r>
            <a:r>
              <a:rPr lang="en-US" dirty="0" err="1"/>
              <a:t>Dockerfile</a:t>
            </a:r>
            <a:endParaRPr lang="en-US" dirty="0"/>
          </a:p>
          <a:p>
            <a:pPr lvl="0"/>
            <a:r>
              <a:rPr lang="en-US" dirty="0"/>
              <a:t>$ sudo docker build –t rick/nmap:1.0 .</a:t>
            </a:r>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6" name="Picture 5">
            <a:extLst>
              <a:ext uri="{FF2B5EF4-FFF2-40B4-BE49-F238E27FC236}">
                <a16:creationId xmlns:a16="http://schemas.microsoft.com/office/drawing/2014/main" id="{CEE07C81-01AE-4F98-91F6-9DC84F06B8FA}"/>
              </a:ext>
            </a:extLst>
          </p:cNvPr>
          <p:cNvPicPr>
            <a:picLocks noChangeAspect="1"/>
          </p:cNvPicPr>
          <p:nvPr/>
        </p:nvPicPr>
        <p:blipFill>
          <a:blip r:embed="rId4"/>
          <a:stretch>
            <a:fillRect/>
          </a:stretch>
        </p:blipFill>
        <p:spPr>
          <a:xfrm>
            <a:off x="1979962" y="3581400"/>
            <a:ext cx="5184076" cy="2079407"/>
          </a:xfrm>
          <a:prstGeom prst="rect">
            <a:avLst/>
          </a:prstGeom>
        </p:spPr>
      </p:pic>
    </p:spTree>
    <p:extLst>
      <p:ext uri="{BB962C8B-B14F-4D97-AF65-F5344CB8AC3E}">
        <p14:creationId xmlns:p14="http://schemas.microsoft.com/office/powerpoint/2010/main" val="3535563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Test </a:t>
            </a:r>
            <a:r>
              <a:rPr lang="en-US" dirty="0" err="1"/>
              <a:t>nmap</a:t>
            </a:r>
            <a:r>
              <a:rPr lang="en-US" dirty="0"/>
              <a:t> container</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sudo docker images ls</a:t>
            </a:r>
          </a:p>
          <a:p>
            <a:pPr lvl="0"/>
            <a:r>
              <a:rPr lang="en-US" dirty="0"/>
              <a:t>$ sudo netstat –</a:t>
            </a:r>
            <a:r>
              <a:rPr lang="en-US" dirty="0" err="1"/>
              <a:t>tulnp</a:t>
            </a:r>
            <a:endParaRPr lang="en-US" dirty="0"/>
          </a:p>
          <a:p>
            <a:pPr lvl="0"/>
            <a:r>
              <a:rPr lang="en-US" dirty="0"/>
              <a:t>$ sudo apt install </a:t>
            </a:r>
            <a:r>
              <a:rPr lang="en-US" dirty="0" err="1"/>
              <a:t>ssh</a:t>
            </a:r>
            <a:r>
              <a:rPr lang="en-US" dirty="0"/>
              <a:t> –y</a:t>
            </a:r>
          </a:p>
          <a:p>
            <a:pPr lvl="0"/>
            <a:r>
              <a:rPr lang="en-US" dirty="0"/>
              <a:t>$ sudo service </a:t>
            </a:r>
            <a:r>
              <a:rPr lang="en-US" dirty="0" err="1"/>
              <a:t>sshd</a:t>
            </a:r>
            <a:r>
              <a:rPr lang="en-US" dirty="0"/>
              <a:t> status</a:t>
            </a:r>
          </a:p>
          <a:p>
            <a:r>
              <a:rPr lang="en-US" dirty="0"/>
              <a:t>$ sudo netstat –</a:t>
            </a:r>
            <a:r>
              <a:rPr lang="en-US" dirty="0" err="1"/>
              <a:t>tulnp</a:t>
            </a:r>
            <a:endParaRPr lang="en-US" dirty="0"/>
          </a:p>
          <a:p>
            <a:pPr lvl="0"/>
            <a:endParaRPr lang="en-US" dirty="0"/>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6" name="Picture 5">
            <a:extLst>
              <a:ext uri="{FF2B5EF4-FFF2-40B4-BE49-F238E27FC236}">
                <a16:creationId xmlns:a16="http://schemas.microsoft.com/office/drawing/2014/main" id="{E2D58A56-C812-4AF9-9885-1F184A5B03BB}"/>
              </a:ext>
            </a:extLst>
          </p:cNvPr>
          <p:cNvPicPr>
            <a:picLocks noChangeAspect="1"/>
          </p:cNvPicPr>
          <p:nvPr/>
        </p:nvPicPr>
        <p:blipFill>
          <a:blip r:embed="rId3"/>
          <a:stretch>
            <a:fillRect/>
          </a:stretch>
        </p:blipFill>
        <p:spPr>
          <a:xfrm>
            <a:off x="933450" y="4191000"/>
            <a:ext cx="7277100" cy="1657350"/>
          </a:xfrm>
          <a:prstGeom prst="rect">
            <a:avLst/>
          </a:prstGeom>
        </p:spPr>
      </p:pic>
    </p:spTree>
    <p:extLst>
      <p:ext uri="{BB962C8B-B14F-4D97-AF65-F5344CB8AC3E}">
        <p14:creationId xmlns:p14="http://schemas.microsoft.com/office/powerpoint/2010/main" val="276608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Test </a:t>
            </a:r>
            <a:r>
              <a:rPr lang="en-US" dirty="0" err="1"/>
              <a:t>nmap</a:t>
            </a:r>
            <a:r>
              <a:rPr lang="en-US" dirty="0"/>
              <a:t> container #2</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sudo docker images ls</a:t>
            </a:r>
          </a:p>
          <a:p>
            <a:pPr lvl="0"/>
            <a:r>
              <a:rPr lang="en-US" dirty="0"/>
              <a:t>$ docker run –it rick/</a:t>
            </a:r>
            <a:r>
              <a:rPr lang="en-US" dirty="0" err="1"/>
              <a:t>nmap</a:t>
            </a:r>
            <a:r>
              <a:rPr lang="en-US" dirty="0"/>
              <a:t> –help</a:t>
            </a:r>
          </a:p>
          <a:p>
            <a:r>
              <a:rPr lang="en-US" dirty="0"/>
              <a:t>$ docker run –it rick/nmap:1.0 –help</a:t>
            </a:r>
          </a:p>
          <a:p>
            <a:r>
              <a:rPr lang="en-US" dirty="0"/>
              <a:t>$ ipconfig | grep </a:t>
            </a:r>
            <a:r>
              <a:rPr lang="en-US" dirty="0" err="1"/>
              <a:t>inet</a:t>
            </a:r>
            <a:endParaRPr lang="en-US" dirty="0"/>
          </a:p>
          <a:p>
            <a:r>
              <a:rPr lang="en-US" dirty="0"/>
              <a:t>$ docker run –it rick/nmap:1.0 &lt;</a:t>
            </a:r>
            <a:r>
              <a:rPr lang="en-US" dirty="0" err="1"/>
              <a:t>inet</a:t>
            </a:r>
            <a:r>
              <a:rPr lang="en-US" dirty="0"/>
              <a:t> IP&gt;</a:t>
            </a:r>
          </a:p>
          <a:p>
            <a:pPr lvl="0"/>
            <a:endParaRPr lang="en-US" dirty="0"/>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4" name="Picture 3">
            <a:extLst>
              <a:ext uri="{FF2B5EF4-FFF2-40B4-BE49-F238E27FC236}">
                <a16:creationId xmlns:a16="http://schemas.microsoft.com/office/drawing/2014/main" id="{24B98732-0376-4EE3-BCCC-A426A9191FF8}"/>
              </a:ext>
            </a:extLst>
          </p:cNvPr>
          <p:cNvPicPr>
            <a:picLocks noChangeAspect="1"/>
          </p:cNvPicPr>
          <p:nvPr/>
        </p:nvPicPr>
        <p:blipFill>
          <a:blip r:embed="rId3"/>
          <a:stretch>
            <a:fillRect/>
          </a:stretch>
        </p:blipFill>
        <p:spPr>
          <a:xfrm>
            <a:off x="1804987" y="4267200"/>
            <a:ext cx="5534025" cy="1476375"/>
          </a:xfrm>
          <a:prstGeom prst="rect">
            <a:avLst/>
          </a:prstGeom>
        </p:spPr>
      </p:pic>
    </p:spTree>
    <p:extLst>
      <p:ext uri="{BB962C8B-B14F-4D97-AF65-F5344CB8AC3E}">
        <p14:creationId xmlns:p14="http://schemas.microsoft.com/office/powerpoint/2010/main" val="221197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scope / goal</a:t>
            </a: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76200" y="1371600"/>
            <a:ext cx="4038600" cy="160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u="sng" dirty="0"/>
              <a:t>Scope</a:t>
            </a:r>
            <a:r>
              <a:rPr lang="en-US" dirty="0"/>
              <a:t> – Focusing on running a Docker container inside a VM.</a:t>
            </a:r>
          </a:p>
          <a:p>
            <a:pPr marL="0" indent="0">
              <a:buNone/>
            </a:pPr>
            <a:endParaRPr lang="en-US" dirty="0"/>
          </a:p>
          <a:p>
            <a:pPr marL="0" indent="0">
              <a:buNone/>
            </a:pPr>
            <a:endParaRPr lang="en-US" dirty="0"/>
          </a:p>
          <a:p>
            <a:endParaRPr lang="en-US" dirty="0"/>
          </a:p>
          <a:p>
            <a:endParaRPr lang="en-US" dirty="0"/>
          </a:p>
        </p:txBody>
      </p:sp>
      <p:sp>
        <p:nvSpPr>
          <p:cNvPr id="7" name="Content Placeholder 2">
            <a:extLst>
              <a:ext uri="{FF2B5EF4-FFF2-40B4-BE49-F238E27FC236}">
                <a16:creationId xmlns:a16="http://schemas.microsoft.com/office/drawing/2014/main" id="{5248BC7C-9DB1-40E6-91C0-3AE90123E54D}"/>
              </a:ext>
            </a:extLst>
          </p:cNvPr>
          <p:cNvSpPr txBox="1">
            <a:spLocks/>
          </p:cNvSpPr>
          <p:nvPr/>
        </p:nvSpPr>
        <p:spPr>
          <a:xfrm>
            <a:off x="4724400" y="1295400"/>
            <a:ext cx="4419600" cy="1828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u="sng" dirty="0"/>
              <a:t>Goal</a:t>
            </a:r>
            <a:r>
              <a:rPr lang="en-US" dirty="0"/>
              <a:t> – Prepare students for a hands-on Docker session.</a:t>
            </a:r>
          </a:p>
          <a:p>
            <a:endParaRPr lang="en-US" dirty="0"/>
          </a:p>
          <a:p>
            <a:endParaRPr lang="en-US" dirty="0"/>
          </a:p>
        </p:txBody>
      </p:sp>
      <p:pic>
        <p:nvPicPr>
          <p:cNvPr id="10" name="Picture 9">
            <a:extLst>
              <a:ext uri="{FF2B5EF4-FFF2-40B4-BE49-F238E27FC236}">
                <a16:creationId xmlns:a16="http://schemas.microsoft.com/office/drawing/2014/main" id="{2DC9D29A-013A-4666-90AD-8F872FE2D719}"/>
              </a:ext>
            </a:extLst>
          </p:cNvPr>
          <p:cNvPicPr>
            <a:picLocks noChangeAspect="1"/>
          </p:cNvPicPr>
          <p:nvPr/>
        </p:nvPicPr>
        <p:blipFill>
          <a:blip r:embed="rId3"/>
          <a:stretch>
            <a:fillRect/>
          </a:stretch>
        </p:blipFill>
        <p:spPr>
          <a:xfrm>
            <a:off x="76200" y="2895600"/>
            <a:ext cx="4160141" cy="2843213"/>
          </a:xfrm>
          <a:prstGeom prst="rect">
            <a:avLst/>
          </a:prstGeom>
        </p:spPr>
      </p:pic>
      <p:pic>
        <p:nvPicPr>
          <p:cNvPr id="11" name="Picture 10">
            <a:extLst>
              <a:ext uri="{FF2B5EF4-FFF2-40B4-BE49-F238E27FC236}">
                <a16:creationId xmlns:a16="http://schemas.microsoft.com/office/drawing/2014/main" id="{6BA5F97D-B443-41CF-B553-856248F27CE2}"/>
              </a:ext>
            </a:extLst>
          </p:cNvPr>
          <p:cNvPicPr>
            <a:picLocks noChangeAspect="1"/>
          </p:cNvPicPr>
          <p:nvPr/>
        </p:nvPicPr>
        <p:blipFill>
          <a:blip r:embed="rId4"/>
          <a:stretch>
            <a:fillRect/>
          </a:stretch>
        </p:blipFill>
        <p:spPr>
          <a:xfrm>
            <a:off x="4825155" y="3124200"/>
            <a:ext cx="4318845" cy="2103910"/>
          </a:xfrm>
          <a:prstGeom prst="rect">
            <a:avLst/>
          </a:prstGeom>
        </p:spPr>
      </p:pic>
    </p:spTree>
    <p:extLst>
      <p:ext uri="{BB962C8B-B14F-4D97-AF65-F5344CB8AC3E}">
        <p14:creationId xmlns:p14="http://schemas.microsoft.com/office/powerpoint/2010/main" val="2570759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6377"/>
            <a:ext cx="7772400" cy="1143000"/>
          </a:xfrm>
        </p:spPr>
        <p:txBody>
          <a:bodyPr>
            <a:normAutofit/>
          </a:bodyPr>
          <a:lstStyle/>
          <a:p>
            <a:r>
              <a:rPr lang="en-US" dirty="0"/>
              <a:t>Challenge: Remediate CIS Finding</a:t>
            </a:r>
          </a:p>
        </p:txBody>
      </p:sp>
      <p:sp>
        <p:nvSpPr>
          <p:cNvPr id="3" name="Content Placeholder 2"/>
          <p:cNvSpPr>
            <a:spLocks noGrp="1"/>
          </p:cNvSpPr>
          <p:nvPr>
            <p:ph idx="1"/>
          </p:nvPr>
        </p:nvSpPr>
        <p:spPr/>
        <p:txBody>
          <a:bodyPr>
            <a:normAutofit/>
          </a:bodyPr>
          <a:lstStyle/>
          <a:p>
            <a:r>
              <a:rPr lang="en-US" dirty="0"/>
              <a:t>Time permitting, let’s </a:t>
            </a:r>
          </a:p>
          <a:p>
            <a:pPr lvl="1"/>
            <a:r>
              <a:rPr lang="en-US" dirty="0">
                <a:sym typeface="Wingdings" panose="05000000000000000000" pitchFamily="2" charset="2"/>
              </a:rPr>
              <a:t>Identify another CIS finding</a:t>
            </a:r>
          </a:p>
          <a:p>
            <a:pPr lvl="1"/>
            <a:r>
              <a:rPr lang="en-US" dirty="0">
                <a:sym typeface="Wingdings" panose="05000000000000000000" pitchFamily="2" charset="2"/>
              </a:rPr>
              <a:t>Remediate</a:t>
            </a:r>
          </a:p>
          <a:p>
            <a:pPr lvl="1"/>
            <a:r>
              <a:rPr lang="en-US" dirty="0">
                <a:sym typeface="Wingdings" panose="05000000000000000000" pitchFamily="2" charset="2"/>
              </a:rPr>
              <a:t>Rescan</a:t>
            </a:r>
          </a:p>
          <a:p>
            <a:pPr lvl="1"/>
            <a:r>
              <a:rPr lang="en-US" dirty="0">
                <a:sym typeface="Wingdings" panose="05000000000000000000" pitchFamily="2" charset="2"/>
              </a:rPr>
              <a:t>Confirm remediation</a:t>
            </a:r>
            <a:endParaRPr lang="en-US" dirty="0"/>
          </a:p>
          <a:p>
            <a:endParaRPr lang="en-US" dirty="0"/>
          </a:p>
          <a:p>
            <a:endParaRPr lang="en-US" dirty="0"/>
          </a:p>
        </p:txBody>
      </p:sp>
    </p:spTree>
    <p:extLst>
      <p:ext uri="{BB962C8B-B14F-4D97-AF65-F5344CB8AC3E}">
        <p14:creationId xmlns:p14="http://schemas.microsoft.com/office/powerpoint/2010/main" val="2624118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session #3</a:t>
            </a:r>
          </a:p>
        </p:txBody>
      </p:sp>
      <p:sp>
        <p:nvSpPr>
          <p:cNvPr id="3" name="Content Placeholder 2"/>
          <p:cNvSpPr>
            <a:spLocks noGrp="1"/>
          </p:cNvSpPr>
          <p:nvPr>
            <p:ph idx="1"/>
          </p:nvPr>
        </p:nvSpPr>
        <p:spPr>
          <a:xfrm>
            <a:off x="457200" y="1600199"/>
            <a:ext cx="8229600" cy="4419601"/>
          </a:xfrm>
        </p:spPr>
        <p:txBody>
          <a:bodyPr>
            <a:normAutofit lnSpcReduction="10000"/>
          </a:bodyPr>
          <a:lstStyle/>
          <a:p>
            <a:pPr lvl="0"/>
            <a:r>
              <a:rPr lang="en-US" dirty="0"/>
              <a:t>Host: Docker </a:t>
            </a:r>
            <a:r>
              <a:rPr lang="en-US" dirty="0" err="1"/>
              <a:t>Mgmt</a:t>
            </a:r>
            <a:r>
              <a:rPr lang="en-US" dirty="0"/>
              <a:t> Commands</a:t>
            </a:r>
          </a:p>
          <a:p>
            <a:r>
              <a:rPr lang="en-US" dirty="0"/>
              <a:t>Host: Docker </a:t>
            </a:r>
            <a:r>
              <a:rPr lang="en-US" dirty="0" err="1"/>
              <a:t>Mgmt</a:t>
            </a:r>
            <a:r>
              <a:rPr lang="en-US" dirty="0"/>
              <a:t> Commands #2</a:t>
            </a:r>
          </a:p>
          <a:p>
            <a:pPr lvl="0"/>
            <a:r>
              <a:rPr lang="en-US" dirty="0"/>
              <a:t>Host, Container: Cleanup -&gt; Web Server Launch</a:t>
            </a:r>
          </a:p>
          <a:p>
            <a:pPr lvl="0"/>
            <a:r>
              <a:rPr lang="en-US" dirty="0"/>
              <a:t>Host, Container: Host &lt;-&gt; Container Volume</a:t>
            </a:r>
          </a:p>
          <a:p>
            <a:pPr lvl="0"/>
            <a:r>
              <a:rPr lang="en-US" dirty="0"/>
              <a:t>Host, Container: Container – root by default?</a:t>
            </a:r>
          </a:p>
          <a:p>
            <a:pPr lvl="0"/>
            <a:r>
              <a:rPr lang="en-US" dirty="0"/>
              <a:t>Host: Create user-level image</a:t>
            </a:r>
          </a:p>
          <a:p>
            <a:r>
              <a:rPr lang="en-US" dirty="0"/>
              <a:t>Challenge: Image Vulnerability Scan</a:t>
            </a:r>
          </a:p>
          <a:p>
            <a:pPr lvl="0"/>
            <a:endParaRPr lang="en-US" dirty="0"/>
          </a:p>
          <a:p>
            <a:endParaRPr lang="en-US" dirty="0"/>
          </a:p>
          <a:p>
            <a:endParaRPr lang="en-US" dirty="0"/>
          </a:p>
          <a:p>
            <a:endParaRPr lang="en-US" dirty="0"/>
          </a:p>
        </p:txBody>
      </p:sp>
    </p:spTree>
    <p:extLst>
      <p:ext uri="{BB962C8B-B14F-4D97-AF65-F5344CB8AC3E}">
        <p14:creationId xmlns:p14="http://schemas.microsoft.com/office/powerpoint/2010/main" val="1353966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Docker </a:t>
            </a:r>
            <a:r>
              <a:rPr lang="en-US" dirty="0" err="1"/>
              <a:t>Mgmt</a:t>
            </a:r>
            <a:r>
              <a:rPr lang="en-US" dirty="0"/>
              <a:t> Commands</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sudo docker –help</a:t>
            </a:r>
          </a:p>
          <a:p>
            <a:pPr lvl="0"/>
            <a:r>
              <a:rPr lang="en-US" dirty="0"/>
              <a:t>$ sudo docker image –help</a:t>
            </a:r>
          </a:p>
          <a:p>
            <a:pPr lvl="0"/>
            <a:r>
              <a:rPr lang="en-US" dirty="0"/>
              <a:t>$ sudo docker inspect</a:t>
            </a:r>
          </a:p>
          <a:p>
            <a:pPr lvl="0"/>
            <a:r>
              <a:rPr lang="en-US" dirty="0"/>
              <a:t>$ sudo docker exec –d &lt;image&gt; touch /</a:t>
            </a:r>
            <a:r>
              <a:rPr lang="en-US" dirty="0" err="1"/>
              <a:t>tmp</a:t>
            </a:r>
            <a:r>
              <a:rPr lang="en-US" dirty="0"/>
              <a:t>/1</a:t>
            </a:r>
          </a:p>
          <a:p>
            <a:pPr lvl="0"/>
            <a:endParaRPr lang="en-US" dirty="0"/>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8" name="Picture 7">
            <a:extLst>
              <a:ext uri="{FF2B5EF4-FFF2-40B4-BE49-F238E27FC236}">
                <a16:creationId xmlns:a16="http://schemas.microsoft.com/office/drawing/2014/main" id="{6C12AB53-99E9-4101-92EB-D2C71FFF4D2B}"/>
              </a:ext>
            </a:extLst>
          </p:cNvPr>
          <p:cNvPicPr>
            <a:picLocks noChangeAspect="1"/>
          </p:cNvPicPr>
          <p:nvPr/>
        </p:nvPicPr>
        <p:blipFill>
          <a:blip r:embed="rId3"/>
          <a:stretch>
            <a:fillRect/>
          </a:stretch>
        </p:blipFill>
        <p:spPr>
          <a:xfrm>
            <a:off x="1900237" y="3733800"/>
            <a:ext cx="5343525" cy="2000250"/>
          </a:xfrm>
          <a:prstGeom prst="rect">
            <a:avLst/>
          </a:prstGeom>
        </p:spPr>
      </p:pic>
    </p:spTree>
    <p:extLst>
      <p:ext uri="{BB962C8B-B14F-4D97-AF65-F5344CB8AC3E}">
        <p14:creationId xmlns:p14="http://schemas.microsoft.com/office/powerpoint/2010/main" val="426279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Docker </a:t>
            </a:r>
            <a:r>
              <a:rPr lang="en-US" dirty="0" err="1"/>
              <a:t>Mgmt</a:t>
            </a:r>
            <a:r>
              <a:rPr lang="en-US" dirty="0"/>
              <a:t> Commands #2</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docker run --name </a:t>
            </a:r>
            <a:r>
              <a:rPr lang="en-US" dirty="0" err="1"/>
              <a:t>webtestCC</a:t>
            </a:r>
            <a:r>
              <a:rPr lang="en-US" dirty="0"/>
              <a:t> -p 80:80 -d </a:t>
            </a:r>
            <a:r>
              <a:rPr lang="en-US" dirty="0" err="1"/>
              <a:t>nginx</a:t>
            </a:r>
            <a:r>
              <a:rPr lang="en-US" dirty="0"/>
              <a:t> </a:t>
            </a:r>
          </a:p>
          <a:p>
            <a:pPr lvl="0"/>
            <a:r>
              <a:rPr lang="en-US" dirty="0"/>
              <a:t>What’s the container’s resource (CPU, mem) usage?</a:t>
            </a:r>
          </a:p>
          <a:p>
            <a:pPr lvl="0"/>
            <a:r>
              <a:rPr lang="en-US" dirty="0"/>
              <a:t>Running process? Ports exposed? </a:t>
            </a:r>
          </a:p>
          <a:p>
            <a:pPr lvl="0"/>
            <a:r>
              <a:rPr lang="en-US" dirty="0"/>
              <a:t>Process running as what user? </a:t>
            </a:r>
          </a:p>
          <a:p>
            <a:pPr lvl="0"/>
            <a:r>
              <a:rPr lang="en-US" dirty="0"/>
              <a:t>$ sudo docker </a:t>
            </a:r>
            <a:r>
              <a:rPr lang="en-US" dirty="0" err="1"/>
              <a:t>ps</a:t>
            </a:r>
            <a:r>
              <a:rPr lang="en-US" dirty="0"/>
              <a:t> -&gt; top -&gt; stats</a:t>
            </a:r>
          </a:p>
          <a:p>
            <a:pPr lvl="0"/>
            <a:endParaRPr lang="en-US" dirty="0"/>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4" name="Picture 3">
            <a:extLst>
              <a:ext uri="{FF2B5EF4-FFF2-40B4-BE49-F238E27FC236}">
                <a16:creationId xmlns:a16="http://schemas.microsoft.com/office/drawing/2014/main" id="{7C4C4306-34CE-4038-929F-9BE472EA4B9A}"/>
              </a:ext>
            </a:extLst>
          </p:cNvPr>
          <p:cNvPicPr>
            <a:picLocks noChangeAspect="1"/>
          </p:cNvPicPr>
          <p:nvPr/>
        </p:nvPicPr>
        <p:blipFill>
          <a:blip r:embed="rId3"/>
          <a:stretch>
            <a:fillRect/>
          </a:stretch>
        </p:blipFill>
        <p:spPr>
          <a:xfrm>
            <a:off x="2057400" y="1905000"/>
            <a:ext cx="6076950" cy="361950"/>
          </a:xfrm>
          <a:prstGeom prst="rect">
            <a:avLst/>
          </a:prstGeom>
        </p:spPr>
      </p:pic>
      <p:pic>
        <p:nvPicPr>
          <p:cNvPr id="7" name="Picture 6">
            <a:extLst>
              <a:ext uri="{FF2B5EF4-FFF2-40B4-BE49-F238E27FC236}">
                <a16:creationId xmlns:a16="http://schemas.microsoft.com/office/drawing/2014/main" id="{B858C3E1-95A0-4C9C-976A-C0A935DCFF12}"/>
              </a:ext>
            </a:extLst>
          </p:cNvPr>
          <p:cNvPicPr>
            <a:picLocks noChangeAspect="1"/>
          </p:cNvPicPr>
          <p:nvPr/>
        </p:nvPicPr>
        <p:blipFill>
          <a:blip r:embed="rId4"/>
          <a:stretch>
            <a:fillRect/>
          </a:stretch>
        </p:blipFill>
        <p:spPr>
          <a:xfrm>
            <a:off x="885825" y="5124450"/>
            <a:ext cx="7372350" cy="819150"/>
          </a:xfrm>
          <a:prstGeom prst="rect">
            <a:avLst/>
          </a:prstGeom>
        </p:spPr>
      </p:pic>
    </p:spTree>
    <p:extLst>
      <p:ext uri="{BB962C8B-B14F-4D97-AF65-F5344CB8AC3E}">
        <p14:creationId xmlns:p14="http://schemas.microsoft.com/office/powerpoint/2010/main" val="2468996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Cleanup -&gt; Web Server Launch</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sudo docker container kill </a:t>
            </a:r>
            <a:r>
              <a:rPr lang="en-US" dirty="0" err="1"/>
              <a:t>webtestCC</a:t>
            </a:r>
            <a:endParaRPr lang="en-US" dirty="0"/>
          </a:p>
          <a:p>
            <a:pPr lvl="0"/>
            <a:r>
              <a:rPr lang="en-US" dirty="0"/>
              <a:t>$ sudo docker rm </a:t>
            </a:r>
            <a:r>
              <a:rPr lang="en-US" dirty="0" err="1"/>
              <a:t>webtestCC</a:t>
            </a:r>
            <a:endParaRPr lang="en-US" dirty="0"/>
          </a:p>
          <a:p>
            <a:pPr lvl="0"/>
            <a:r>
              <a:rPr lang="en-US" dirty="0"/>
              <a:t>$ sudo docker run --name </a:t>
            </a:r>
            <a:r>
              <a:rPr lang="en-US" dirty="0" err="1"/>
              <a:t>nginxtest</a:t>
            </a:r>
            <a:r>
              <a:rPr lang="en-US" dirty="0"/>
              <a:t> -v /home/</a:t>
            </a:r>
            <a:r>
              <a:rPr lang="en-US" dirty="0" err="1"/>
              <a:t>cybercamp</a:t>
            </a:r>
            <a:r>
              <a:rPr lang="en-US" dirty="0"/>
              <a:t>/index.html:/</a:t>
            </a:r>
            <a:r>
              <a:rPr lang="en-US" dirty="0" err="1"/>
              <a:t>usr</a:t>
            </a:r>
            <a:r>
              <a:rPr lang="en-US" dirty="0"/>
              <a:t>/share/</a:t>
            </a:r>
            <a:r>
              <a:rPr lang="en-US" dirty="0" err="1"/>
              <a:t>nginx</a:t>
            </a:r>
            <a:r>
              <a:rPr lang="en-US" dirty="0"/>
              <a:t>/html/</a:t>
            </a:r>
            <a:r>
              <a:rPr lang="en-US" dirty="0" err="1"/>
              <a:t>index.html:rw</a:t>
            </a:r>
            <a:r>
              <a:rPr lang="en-US" dirty="0"/>
              <a:t> -d </a:t>
            </a:r>
            <a:r>
              <a:rPr lang="en-US" dirty="0" err="1"/>
              <a:t>nginx</a:t>
            </a:r>
            <a:endParaRPr lang="en-US" dirty="0"/>
          </a:p>
          <a:p>
            <a:pPr lvl="0"/>
            <a:r>
              <a:rPr lang="en-US" dirty="0"/>
              <a:t>$ curl localhost, open Firefox -&gt; </a:t>
            </a:r>
            <a:r>
              <a:rPr lang="en-US" dirty="0" err="1"/>
              <a:t>goto</a:t>
            </a:r>
            <a:r>
              <a:rPr lang="en-US" dirty="0"/>
              <a:t> localhost</a:t>
            </a:r>
          </a:p>
          <a:p>
            <a:pPr lvl="0"/>
            <a:endParaRPr lang="en-US" dirty="0"/>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6" name="Picture 5">
            <a:extLst>
              <a:ext uri="{FF2B5EF4-FFF2-40B4-BE49-F238E27FC236}">
                <a16:creationId xmlns:a16="http://schemas.microsoft.com/office/drawing/2014/main" id="{ED28D2DA-0C1F-4917-901D-93B9F2D497DD}"/>
              </a:ext>
            </a:extLst>
          </p:cNvPr>
          <p:cNvPicPr>
            <a:picLocks noChangeAspect="1"/>
          </p:cNvPicPr>
          <p:nvPr/>
        </p:nvPicPr>
        <p:blipFill>
          <a:blip r:embed="rId3"/>
          <a:stretch>
            <a:fillRect/>
          </a:stretch>
        </p:blipFill>
        <p:spPr>
          <a:xfrm>
            <a:off x="1628775" y="4648200"/>
            <a:ext cx="5886450" cy="1066800"/>
          </a:xfrm>
          <a:prstGeom prst="rect">
            <a:avLst/>
          </a:prstGeom>
        </p:spPr>
      </p:pic>
    </p:spTree>
    <p:extLst>
      <p:ext uri="{BB962C8B-B14F-4D97-AF65-F5344CB8AC3E}">
        <p14:creationId xmlns:p14="http://schemas.microsoft.com/office/powerpoint/2010/main" val="22722155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Host &lt;-&gt; Container Volume</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sudo docker run --name </a:t>
            </a:r>
            <a:r>
              <a:rPr lang="en-US" dirty="0" err="1"/>
              <a:t>nginxtest</a:t>
            </a:r>
            <a:r>
              <a:rPr lang="en-US" dirty="0"/>
              <a:t> -v /home/</a:t>
            </a:r>
            <a:r>
              <a:rPr lang="en-US" dirty="0" err="1"/>
              <a:t>cybercamp</a:t>
            </a:r>
            <a:r>
              <a:rPr lang="en-US" dirty="0"/>
              <a:t>/index.html:/</a:t>
            </a:r>
            <a:r>
              <a:rPr lang="en-US" dirty="0" err="1"/>
              <a:t>usr</a:t>
            </a:r>
            <a:r>
              <a:rPr lang="en-US" dirty="0"/>
              <a:t>/share/</a:t>
            </a:r>
            <a:r>
              <a:rPr lang="en-US" dirty="0" err="1"/>
              <a:t>nginx</a:t>
            </a:r>
            <a:r>
              <a:rPr lang="en-US" dirty="0"/>
              <a:t>/html/</a:t>
            </a:r>
            <a:r>
              <a:rPr lang="en-US" dirty="0" err="1"/>
              <a:t>index.html:rw</a:t>
            </a:r>
            <a:r>
              <a:rPr lang="en-US" dirty="0"/>
              <a:t> -p 80:80 -d </a:t>
            </a:r>
            <a:r>
              <a:rPr lang="en-US" dirty="0" err="1"/>
              <a:t>nginx</a:t>
            </a:r>
            <a:endParaRPr lang="en-US" dirty="0"/>
          </a:p>
          <a:p>
            <a:pPr lvl="0"/>
            <a:r>
              <a:rPr lang="en-US" dirty="0"/>
              <a:t>$ curl localhost, open Firefox -&gt; </a:t>
            </a:r>
            <a:r>
              <a:rPr lang="en-US" dirty="0" err="1"/>
              <a:t>goto</a:t>
            </a:r>
            <a:r>
              <a:rPr lang="en-US" dirty="0"/>
              <a:t> localhost</a:t>
            </a:r>
          </a:p>
          <a:p>
            <a:pPr lvl="0"/>
            <a:r>
              <a:rPr lang="en-US" dirty="0"/>
              <a:t>$ </a:t>
            </a:r>
            <a:r>
              <a:rPr lang="en-US" dirty="0" err="1"/>
              <a:t>gedit</a:t>
            </a:r>
            <a:r>
              <a:rPr lang="en-US" dirty="0"/>
              <a:t> index.html</a:t>
            </a:r>
          </a:p>
          <a:p>
            <a:pPr lvl="0"/>
            <a:r>
              <a:rPr lang="en-US" dirty="0"/>
              <a:t>$ sudo docker container </a:t>
            </a:r>
            <a:r>
              <a:rPr lang="en-US" dirty="0" err="1"/>
              <a:t>nginx</a:t>
            </a:r>
            <a:r>
              <a:rPr lang="en-US" dirty="0"/>
              <a:t> restart</a:t>
            </a:r>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5" name="Picture 4">
            <a:extLst>
              <a:ext uri="{FF2B5EF4-FFF2-40B4-BE49-F238E27FC236}">
                <a16:creationId xmlns:a16="http://schemas.microsoft.com/office/drawing/2014/main" id="{CF1F0396-E030-4459-9581-DE613E555DE9}"/>
              </a:ext>
            </a:extLst>
          </p:cNvPr>
          <p:cNvPicPr>
            <a:picLocks noChangeAspect="1"/>
          </p:cNvPicPr>
          <p:nvPr/>
        </p:nvPicPr>
        <p:blipFill>
          <a:blip r:embed="rId3"/>
          <a:stretch>
            <a:fillRect/>
          </a:stretch>
        </p:blipFill>
        <p:spPr>
          <a:xfrm>
            <a:off x="1905000" y="4648200"/>
            <a:ext cx="5705475" cy="1162761"/>
          </a:xfrm>
          <a:prstGeom prst="rect">
            <a:avLst/>
          </a:prstGeom>
        </p:spPr>
      </p:pic>
    </p:spTree>
    <p:extLst>
      <p:ext uri="{BB962C8B-B14F-4D97-AF65-F5344CB8AC3E}">
        <p14:creationId xmlns:p14="http://schemas.microsoft.com/office/powerpoint/2010/main" val="882802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Container – root by default?</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a:t>
            </a:r>
            <a:r>
              <a:rPr lang="en-US" dirty="0" err="1"/>
              <a:t>wget</a:t>
            </a:r>
            <a:r>
              <a:rPr lang="en-US" dirty="0"/>
              <a:t> </a:t>
            </a:r>
            <a:r>
              <a:rPr lang="en-US" dirty="0">
                <a:hlinkClick r:id="rId3"/>
              </a:rPr>
              <a:t>https://github.com/rickpayne929</a:t>
            </a:r>
            <a:endParaRPr lang="en-US" dirty="0"/>
          </a:p>
          <a:p>
            <a:r>
              <a:rPr lang="en-US" dirty="0"/>
              <a:t>$ sudo docker build –t rick/nmapwhoami:1.0 .</a:t>
            </a:r>
          </a:p>
          <a:p>
            <a:pPr lvl="0"/>
            <a:endParaRPr lang="en-US" dirty="0"/>
          </a:p>
          <a:p>
            <a:pPr lvl="0"/>
            <a:endParaRPr lang="en-US" dirty="0"/>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4" name="Picture 3">
            <a:extLst>
              <a:ext uri="{FF2B5EF4-FFF2-40B4-BE49-F238E27FC236}">
                <a16:creationId xmlns:a16="http://schemas.microsoft.com/office/drawing/2014/main" id="{7B72E23E-28E6-4F73-ADCE-492D11CBFB8B}"/>
              </a:ext>
            </a:extLst>
          </p:cNvPr>
          <p:cNvPicPr>
            <a:picLocks noChangeAspect="1"/>
          </p:cNvPicPr>
          <p:nvPr/>
        </p:nvPicPr>
        <p:blipFill>
          <a:blip r:embed="rId4"/>
          <a:stretch>
            <a:fillRect/>
          </a:stretch>
        </p:blipFill>
        <p:spPr>
          <a:xfrm>
            <a:off x="1772686" y="3272028"/>
            <a:ext cx="5979628" cy="1106893"/>
          </a:xfrm>
          <a:prstGeom prst="rect">
            <a:avLst/>
          </a:prstGeom>
        </p:spPr>
      </p:pic>
    </p:spTree>
    <p:extLst>
      <p:ext uri="{BB962C8B-B14F-4D97-AF65-F5344CB8AC3E}">
        <p14:creationId xmlns:p14="http://schemas.microsoft.com/office/powerpoint/2010/main" val="1131605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377"/>
            <a:ext cx="7848600" cy="1143000"/>
          </a:xfrm>
        </p:spPr>
        <p:txBody>
          <a:bodyPr/>
          <a:lstStyle/>
          <a:p>
            <a:pPr lvl="0"/>
            <a:r>
              <a:rPr lang="en-US" dirty="0"/>
              <a:t>Create user-level image</a:t>
            </a:r>
          </a:p>
        </p:txBody>
      </p:sp>
      <p:sp>
        <p:nvSpPr>
          <p:cNvPr id="3" name="Content Placeholder 2"/>
          <p:cNvSpPr>
            <a:spLocks noGrp="1"/>
          </p:cNvSpPr>
          <p:nvPr>
            <p:ph idx="1"/>
          </p:nvPr>
        </p:nvSpPr>
        <p:spPr>
          <a:xfrm>
            <a:off x="457200" y="1295400"/>
            <a:ext cx="8229600" cy="4038600"/>
          </a:xfrm>
        </p:spPr>
        <p:txBody>
          <a:bodyPr>
            <a:normAutofit/>
          </a:bodyPr>
          <a:lstStyle/>
          <a:p>
            <a:pPr lvl="0"/>
            <a:r>
              <a:rPr lang="en-US" dirty="0"/>
              <a:t>$ </a:t>
            </a:r>
            <a:r>
              <a:rPr lang="en-US" dirty="0" err="1"/>
              <a:t>wget</a:t>
            </a:r>
            <a:r>
              <a:rPr lang="en-US" dirty="0"/>
              <a:t> </a:t>
            </a:r>
            <a:r>
              <a:rPr lang="en-US" dirty="0">
                <a:hlinkClick r:id="rId3"/>
              </a:rPr>
              <a:t>https://github.com/rickpayne929</a:t>
            </a:r>
            <a:endParaRPr lang="en-US" dirty="0"/>
          </a:p>
          <a:p>
            <a:r>
              <a:rPr lang="en-US" dirty="0"/>
              <a:t>$ sudo docker build –t rick/nmapuser:1.0 .</a:t>
            </a:r>
          </a:p>
          <a:p>
            <a:pPr lvl="0"/>
            <a:endParaRPr lang="en-US" dirty="0"/>
          </a:p>
          <a:p>
            <a:pPr lvl="0"/>
            <a:endParaRPr lang="en-US" dirty="0"/>
          </a:p>
          <a:p>
            <a:endParaRPr lang="en-US" dirty="0">
              <a:sym typeface="Wingdings" panose="05000000000000000000" pitchFamily="2" charset="2"/>
            </a:endParaRPr>
          </a:p>
          <a:p>
            <a:endParaRPr lang="en-US" dirty="0"/>
          </a:p>
          <a:p>
            <a:pPr lvl="0"/>
            <a:endParaRPr lang="en-US" dirty="0"/>
          </a:p>
          <a:p>
            <a:pPr lvl="0"/>
            <a:endParaRPr lang="en-US" dirty="0"/>
          </a:p>
          <a:p>
            <a:pPr lvl="0"/>
            <a:endParaRPr lang="en-US" dirty="0"/>
          </a:p>
          <a:p>
            <a:endParaRPr lang="en-US" dirty="0"/>
          </a:p>
        </p:txBody>
      </p:sp>
      <p:pic>
        <p:nvPicPr>
          <p:cNvPr id="4" name="Picture 3">
            <a:extLst>
              <a:ext uri="{FF2B5EF4-FFF2-40B4-BE49-F238E27FC236}">
                <a16:creationId xmlns:a16="http://schemas.microsoft.com/office/drawing/2014/main" id="{05B3DB15-8F84-4E35-A0BF-3BF210D79045}"/>
              </a:ext>
            </a:extLst>
          </p:cNvPr>
          <p:cNvPicPr>
            <a:picLocks noChangeAspect="1"/>
          </p:cNvPicPr>
          <p:nvPr/>
        </p:nvPicPr>
        <p:blipFill>
          <a:blip r:embed="rId4"/>
          <a:stretch>
            <a:fillRect/>
          </a:stretch>
        </p:blipFill>
        <p:spPr>
          <a:xfrm>
            <a:off x="1477033" y="2971800"/>
            <a:ext cx="6189933" cy="1209675"/>
          </a:xfrm>
          <a:prstGeom prst="rect">
            <a:avLst/>
          </a:prstGeom>
        </p:spPr>
      </p:pic>
    </p:spTree>
    <p:extLst>
      <p:ext uri="{BB962C8B-B14F-4D97-AF65-F5344CB8AC3E}">
        <p14:creationId xmlns:p14="http://schemas.microsoft.com/office/powerpoint/2010/main" val="3186623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6377"/>
            <a:ext cx="7848600" cy="1143000"/>
          </a:xfrm>
        </p:spPr>
        <p:txBody>
          <a:bodyPr>
            <a:normAutofit fontScale="90000"/>
          </a:bodyPr>
          <a:lstStyle/>
          <a:p>
            <a:r>
              <a:rPr lang="en-US" dirty="0"/>
              <a:t>Challenge: Image Vulnerability Scan</a:t>
            </a:r>
          </a:p>
        </p:txBody>
      </p:sp>
      <p:sp>
        <p:nvSpPr>
          <p:cNvPr id="3" name="Content Placeholder 2"/>
          <p:cNvSpPr>
            <a:spLocks noGrp="1"/>
          </p:cNvSpPr>
          <p:nvPr>
            <p:ph idx="1"/>
          </p:nvPr>
        </p:nvSpPr>
        <p:spPr/>
        <p:txBody>
          <a:bodyPr>
            <a:normAutofit/>
          </a:bodyPr>
          <a:lstStyle/>
          <a:p>
            <a:r>
              <a:rPr lang="en-US" dirty="0"/>
              <a:t>Time permitting, let’s </a:t>
            </a:r>
          </a:p>
          <a:p>
            <a:pPr lvl="1"/>
            <a:r>
              <a:rPr lang="en-US" dirty="0">
                <a:sym typeface="Wingdings" panose="05000000000000000000" pitchFamily="2" charset="2"/>
              </a:rPr>
              <a:t>Download open source scanner</a:t>
            </a:r>
          </a:p>
          <a:p>
            <a:pPr lvl="1"/>
            <a:r>
              <a:rPr lang="en-US" dirty="0">
                <a:sym typeface="Wingdings" panose="05000000000000000000" pitchFamily="2" charset="2"/>
              </a:rPr>
              <a:t>Scan image</a:t>
            </a:r>
          </a:p>
          <a:p>
            <a:pPr lvl="1"/>
            <a:r>
              <a:rPr lang="en-US" dirty="0">
                <a:sym typeface="Wingdings" panose="05000000000000000000" pitchFamily="2" charset="2"/>
              </a:rPr>
              <a:t>Generate Report</a:t>
            </a:r>
          </a:p>
          <a:p>
            <a:pPr lvl="1"/>
            <a:r>
              <a:rPr lang="en-US" dirty="0">
                <a:sym typeface="Wingdings" panose="05000000000000000000" pitchFamily="2" charset="2"/>
              </a:rPr>
              <a:t>Fix 1 finding</a:t>
            </a:r>
          </a:p>
          <a:p>
            <a:pPr lvl="1"/>
            <a:r>
              <a:rPr lang="en-US" dirty="0">
                <a:sym typeface="Wingdings" panose="05000000000000000000" pitchFamily="2" charset="2"/>
              </a:rPr>
              <a:t>Report and compare</a:t>
            </a:r>
            <a:endParaRPr lang="en-US" dirty="0"/>
          </a:p>
          <a:p>
            <a:endParaRPr lang="en-US" dirty="0"/>
          </a:p>
          <a:p>
            <a:endParaRPr lang="en-US" dirty="0"/>
          </a:p>
        </p:txBody>
      </p:sp>
    </p:spTree>
    <p:extLst>
      <p:ext uri="{BB962C8B-B14F-4D97-AF65-F5344CB8AC3E}">
        <p14:creationId xmlns:p14="http://schemas.microsoft.com/office/powerpoint/2010/main" val="3243414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77"/>
            <a:ext cx="8610600" cy="1143000"/>
          </a:xfrm>
        </p:spPr>
        <p:txBody>
          <a:bodyPr>
            <a:normAutofit/>
          </a:bodyPr>
          <a:lstStyle/>
          <a:p>
            <a:r>
              <a:rPr lang="en-US" dirty="0"/>
              <a:t>References</a:t>
            </a:r>
          </a:p>
        </p:txBody>
      </p:sp>
      <p:sp>
        <p:nvSpPr>
          <p:cNvPr id="5" name="Content Placeholder 4"/>
          <p:cNvSpPr>
            <a:spLocks noGrp="1"/>
          </p:cNvSpPr>
          <p:nvPr>
            <p:ph idx="1"/>
          </p:nvPr>
        </p:nvSpPr>
        <p:spPr/>
        <p:txBody>
          <a:bodyPr>
            <a:normAutofit fontScale="77500" lnSpcReduction="20000"/>
          </a:bodyPr>
          <a:lstStyle/>
          <a:p>
            <a:pPr marL="514350" indent="-514350">
              <a:buFont typeface="+mj-lt"/>
              <a:buAutoNum type="arabicPeriod"/>
            </a:pPr>
            <a:r>
              <a:rPr lang="en-US" dirty="0"/>
              <a:t>Special Publication 800-190 - Application Container Security Guide. NIST. Retrieved from </a:t>
            </a:r>
            <a:r>
              <a:rPr lang="en-US" dirty="0">
                <a:hlinkClick r:id="rId2"/>
              </a:rPr>
              <a:t>https://nvlpubs.nist.gov/nistpubs/SpecialPublications/NIST.SP.800-190.pdf</a:t>
            </a:r>
            <a:endParaRPr lang="en-US" dirty="0"/>
          </a:p>
          <a:p>
            <a:pPr marL="514350" indent="-514350">
              <a:buFont typeface="+mj-lt"/>
              <a:buAutoNum type="arabicPeriod"/>
            </a:pPr>
            <a:r>
              <a:rPr lang="en-US" dirty="0"/>
              <a:t>Docker overview. Docker. Retrieved from </a:t>
            </a:r>
            <a:r>
              <a:rPr lang="en-US" dirty="0">
                <a:hlinkClick r:id="rId3"/>
              </a:rPr>
              <a:t>https://docs.docker.com/engine/docker-overview/ </a:t>
            </a:r>
            <a:endParaRPr lang="en-US" dirty="0"/>
          </a:p>
          <a:p>
            <a:pPr marL="514350" indent="-514350">
              <a:buFont typeface="+mj-lt"/>
              <a:buAutoNum type="arabicPeriod"/>
            </a:pPr>
            <a:r>
              <a:rPr lang="en-US" dirty="0"/>
              <a:t>Infographic: Docker Ecosystem. IT Briefcase. Retrieved from </a:t>
            </a:r>
            <a:r>
              <a:rPr lang="en-US" dirty="0">
                <a:hlinkClick r:id="rId4"/>
              </a:rPr>
              <a:t>http://www.itbriefcase.net/infographic-docker-ecosystem-2014-year-in-review</a:t>
            </a:r>
            <a:endParaRPr lang="en-US" dirty="0"/>
          </a:p>
          <a:p>
            <a:pPr marL="514350" indent="-514350">
              <a:buFont typeface="+mj-lt"/>
              <a:buAutoNum type="arabicPeriod"/>
            </a:pPr>
            <a:r>
              <a:rPr lang="en-US" dirty="0"/>
              <a:t>Docker Threat Modeling. Dr. Wetter. Retrieved from </a:t>
            </a:r>
            <a:r>
              <a:rPr lang="en-US" dirty="0">
                <a:hlinkClick r:id="rId5"/>
              </a:rPr>
              <a:t>https://www.owasp.org/images/1/17/Dirk_Wetter_-_Docker_Security_Brussels.pdf</a:t>
            </a:r>
            <a:r>
              <a:rPr lang="en-US" dirty="0"/>
              <a:t> </a:t>
            </a:r>
          </a:p>
        </p:txBody>
      </p:sp>
    </p:spTree>
    <p:extLst>
      <p:ext uri="{BB962C8B-B14F-4D97-AF65-F5344CB8AC3E}">
        <p14:creationId xmlns:p14="http://schemas.microsoft.com/office/powerpoint/2010/main" val="401263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ecosystem</a:t>
            </a: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3048" y="1322832"/>
            <a:ext cx="3127248"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Docker’s partner ecosystem.</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F6301C4B-225C-404A-B82B-CA0084A78995}"/>
              </a:ext>
            </a:extLst>
          </p:cNvPr>
          <p:cNvPicPr>
            <a:picLocks noChangeAspect="1"/>
          </p:cNvPicPr>
          <p:nvPr/>
        </p:nvPicPr>
        <p:blipFill>
          <a:blip r:embed="rId3"/>
          <a:stretch>
            <a:fillRect/>
          </a:stretch>
        </p:blipFill>
        <p:spPr>
          <a:xfrm>
            <a:off x="2895600" y="1322832"/>
            <a:ext cx="5943600" cy="4512157"/>
          </a:xfrm>
          <a:prstGeom prst="rect">
            <a:avLst/>
          </a:prstGeom>
        </p:spPr>
      </p:pic>
    </p:spTree>
    <p:extLst>
      <p:ext uri="{BB962C8B-B14F-4D97-AF65-F5344CB8AC3E}">
        <p14:creationId xmlns:p14="http://schemas.microsoft.com/office/powerpoint/2010/main" val="632352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77"/>
            <a:ext cx="8610600" cy="1143000"/>
          </a:xfrm>
        </p:spPr>
        <p:txBody>
          <a:bodyPr>
            <a:normAutofit/>
          </a:bodyPr>
          <a:lstStyle/>
          <a:p>
            <a:r>
              <a:rPr lang="en-US" dirty="0"/>
              <a:t>References</a:t>
            </a:r>
          </a:p>
        </p:txBody>
      </p:sp>
      <p:sp>
        <p:nvSpPr>
          <p:cNvPr id="5" name="Content Placeholder 4"/>
          <p:cNvSpPr>
            <a:spLocks noGrp="1"/>
          </p:cNvSpPr>
          <p:nvPr>
            <p:ph idx="1"/>
          </p:nvPr>
        </p:nvSpPr>
        <p:spPr/>
        <p:txBody>
          <a:bodyPr>
            <a:normAutofit/>
          </a:bodyPr>
          <a:lstStyle/>
          <a:p>
            <a:pPr marL="514350" indent="-514350">
              <a:buFont typeface="+mj-lt"/>
              <a:buAutoNum type="arabicPeriod"/>
            </a:pPr>
            <a:r>
              <a:rPr lang="en-US" dirty="0"/>
              <a:t>Additional reference citations listed in slide notes</a:t>
            </a:r>
          </a:p>
        </p:txBody>
      </p:sp>
    </p:spTree>
    <p:extLst>
      <p:ext uri="{BB962C8B-B14F-4D97-AF65-F5344CB8AC3E}">
        <p14:creationId xmlns:p14="http://schemas.microsoft.com/office/powerpoint/2010/main" val="391505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ecosystem</a:t>
            </a: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76200" y="1371600"/>
            <a:ext cx="1460057" cy="3886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  </a:t>
            </a:r>
          </a:p>
          <a:p>
            <a:pPr marL="0" indent="0">
              <a:buNone/>
            </a:pPr>
            <a:endParaRPr lang="en-US" dirty="0"/>
          </a:p>
          <a:p>
            <a:pPr marL="0" indent="0">
              <a:buNone/>
            </a:pPr>
            <a:endParaRPr lang="en-US" dirty="0"/>
          </a:p>
          <a:p>
            <a:endParaRPr lang="en-US" dirty="0"/>
          </a:p>
          <a:p>
            <a:endParaRPr lang="en-US" dirty="0"/>
          </a:p>
        </p:txBody>
      </p:sp>
      <p:sp>
        <p:nvSpPr>
          <p:cNvPr id="7" name="Content Placeholder 2">
            <a:extLst>
              <a:ext uri="{FF2B5EF4-FFF2-40B4-BE49-F238E27FC236}">
                <a16:creationId xmlns:a16="http://schemas.microsoft.com/office/drawing/2014/main" id="{5248BC7C-9DB1-40E6-91C0-3AE90123E54D}"/>
              </a:ext>
            </a:extLst>
          </p:cNvPr>
          <p:cNvSpPr txBox="1">
            <a:spLocks/>
          </p:cNvSpPr>
          <p:nvPr/>
        </p:nvSpPr>
        <p:spPr>
          <a:xfrm>
            <a:off x="4724400" y="1295400"/>
            <a:ext cx="4419600" cy="1828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endParaRPr lang="en-US" dirty="0"/>
          </a:p>
        </p:txBody>
      </p:sp>
      <p:pic>
        <p:nvPicPr>
          <p:cNvPr id="3" name="Picture 2">
            <a:extLst>
              <a:ext uri="{FF2B5EF4-FFF2-40B4-BE49-F238E27FC236}">
                <a16:creationId xmlns:a16="http://schemas.microsoft.com/office/drawing/2014/main" id="{9CB9EAA4-9D93-46FD-802E-804AD0D97CFA}"/>
              </a:ext>
            </a:extLst>
          </p:cNvPr>
          <p:cNvPicPr>
            <a:picLocks noChangeAspect="1"/>
          </p:cNvPicPr>
          <p:nvPr/>
        </p:nvPicPr>
        <p:blipFill>
          <a:blip r:embed="rId3"/>
          <a:stretch>
            <a:fillRect/>
          </a:stretch>
        </p:blipFill>
        <p:spPr>
          <a:xfrm>
            <a:off x="1615505" y="1322832"/>
            <a:ext cx="7455343" cy="4427388"/>
          </a:xfrm>
          <a:prstGeom prst="rect">
            <a:avLst/>
          </a:prstGeom>
        </p:spPr>
      </p:pic>
      <p:sp>
        <p:nvSpPr>
          <p:cNvPr id="8" name="Content Placeholder 2">
            <a:extLst>
              <a:ext uri="{FF2B5EF4-FFF2-40B4-BE49-F238E27FC236}">
                <a16:creationId xmlns:a16="http://schemas.microsoft.com/office/drawing/2014/main" id="{B22DBAA1-19F5-412B-AA82-CF921DBCD4C7}"/>
              </a:ext>
            </a:extLst>
          </p:cNvPr>
          <p:cNvSpPr txBox="1">
            <a:spLocks/>
          </p:cNvSpPr>
          <p:nvPr/>
        </p:nvSpPr>
        <p:spPr>
          <a:xfrm>
            <a:off x="-3048" y="1322832"/>
            <a:ext cx="1755648" cy="1496568"/>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Cloud native ecosystem</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706625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B39ED-2358-4D97-8BEF-526946C0F2BF}"/>
              </a:ext>
            </a:extLst>
          </p:cNvPr>
          <p:cNvPicPr>
            <a:picLocks noChangeAspect="1"/>
          </p:cNvPicPr>
          <p:nvPr/>
        </p:nvPicPr>
        <p:blipFill>
          <a:blip r:embed="rId3"/>
          <a:stretch>
            <a:fillRect/>
          </a:stretch>
        </p:blipFill>
        <p:spPr>
          <a:xfrm>
            <a:off x="1138919" y="1371600"/>
            <a:ext cx="6866162" cy="3633216"/>
          </a:xfrm>
          <a:prstGeom prst="rect">
            <a:avLst/>
          </a:prstGeom>
        </p:spPr>
      </p:pic>
      <p:sp>
        <p:nvSpPr>
          <p:cNvPr id="2" name="Title 1"/>
          <p:cNvSpPr>
            <a:spLocks noGrp="1"/>
          </p:cNvSpPr>
          <p:nvPr>
            <p:ph type="title"/>
          </p:nvPr>
        </p:nvSpPr>
        <p:spPr/>
        <p:txBody>
          <a:bodyPr/>
          <a:lstStyle/>
          <a:p>
            <a:r>
              <a:rPr lang="en-US" dirty="0"/>
              <a:t>What are containers?</a:t>
            </a: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0" y="3429000"/>
            <a:ext cx="2819400" cy="23622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u="sng" dirty="0"/>
              <a:t>Image</a:t>
            </a:r>
            <a:r>
              <a:rPr lang="en-US" dirty="0"/>
              <a:t> – A package that contains all the files required to run a container.</a:t>
            </a:r>
            <a:r>
              <a:rPr lang="en-US" baseline="30000" dirty="0"/>
              <a:t>1</a:t>
            </a:r>
            <a:endParaRPr lang="en-US" dirty="0"/>
          </a:p>
          <a:p>
            <a:pPr marL="0" indent="0">
              <a:buNone/>
            </a:pPr>
            <a:endParaRPr lang="en-US" dirty="0"/>
          </a:p>
          <a:p>
            <a:pPr marL="0" indent="0">
              <a:buNone/>
            </a:pPr>
            <a:endParaRPr lang="en-US" dirty="0"/>
          </a:p>
          <a:p>
            <a:endParaRPr lang="en-US" dirty="0"/>
          </a:p>
          <a:p>
            <a:endParaRPr lang="en-US" dirty="0"/>
          </a:p>
        </p:txBody>
      </p:sp>
      <p:sp>
        <p:nvSpPr>
          <p:cNvPr id="7" name="Content Placeholder 2">
            <a:extLst>
              <a:ext uri="{FF2B5EF4-FFF2-40B4-BE49-F238E27FC236}">
                <a16:creationId xmlns:a16="http://schemas.microsoft.com/office/drawing/2014/main" id="{5248BC7C-9DB1-40E6-91C0-3AE90123E54D}"/>
              </a:ext>
            </a:extLst>
          </p:cNvPr>
          <p:cNvSpPr txBox="1">
            <a:spLocks/>
          </p:cNvSpPr>
          <p:nvPr/>
        </p:nvSpPr>
        <p:spPr>
          <a:xfrm>
            <a:off x="6096000" y="3429000"/>
            <a:ext cx="3200400" cy="25908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u="sng" dirty="0"/>
              <a:t>Container</a:t>
            </a:r>
            <a:r>
              <a:rPr lang="en-US" dirty="0"/>
              <a:t> - A method for packaging and securely running an application within an application virtualization environment. Also known as an application container or a server application container.</a:t>
            </a:r>
            <a:r>
              <a:rPr lang="en-US" baseline="30000" dirty="0"/>
              <a:t>1</a:t>
            </a:r>
            <a:endParaRPr lang="en-US" dirty="0"/>
          </a:p>
          <a:p>
            <a:endParaRPr lang="en-US" dirty="0"/>
          </a:p>
          <a:p>
            <a:endParaRPr lang="en-US" dirty="0"/>
          </a:p>
        </p:txBody>
      </p:sp>
    </p:spTree>
    <p:extLst>
      <p:ext uri="{BB962C8B-B14F-4D97-AF65-F5344CB8AC3E}">
        <p14:creationId xmlns:p14="http://schemas.microsoft.com/office/powerpoint/2010/main" val="3865438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CC5D05-F966-4DA6-B039-630F2D4007DA}"/>
              </a:ext>
            </a:extLst>
          </p:cNvPr>
          <p:cNvPicPr>
            <a:picLocks noChangeAspect="1"/>
          </p:cNvPicPr>
          <p:nvPr/>
        </p:nvPicPr>
        <p:blipFill>
          <a:blip r:embed="rId3"/>
          <a:stretch>
            <a:fillRect/>
          </a:stretch>
        </p:blipFill>
        <p:spPr>
          <a:xfrm>
            <a:off x="685800" y="1371600"/>
            <a:ext cx="6939318" cy="4243934"/>
          </a:xfrm>
          <a:prstGeom prst="rect">
            <a:avLst/>
          </a:prstGeom>
        </p:spPr>
      </p:pic>
      <p:sp>
        <p:nvSpPr>
          <p:cNvPr id="2" name="Title 1"/>
          <p:cNvSpPr>
            <a:spLocks noGrp="1"/>
          </p:cNvSpPr>
          <p:nvPr>
            <p:ph type="title"/>
          </p:nvPr>
        </p:nvSpPr>
        <p:spPr>
          <a:xfrm>
            <a:off x="685800" y="26377"/>
            <a:ext cx="8001000" cy="1143000"/>
          </a:xfrm>
        </p:spPr>
        <p:txBody>
          <a:bodyPr/>
          <a:lstStyle/>
          <a:p>
            <a:r>
              <a:rPr lang="en-US" dirty="0"/>
              <a:t>Orchestration service example</a:t>
            </a: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228600" y="1752600"/>
            <a:ext cx="3048000"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Host &amp; Container</a:t>
            </a:r>
          </a:p>
          <a:p>
            <a:pPr marL="0" indent="0">
              <a:buNone/>
            </a:pPr>
            <a:endParaRPr lang="en-US" dirty="0"/>
          </a:p>
          <a:p>
            <a:endParaRPr lang="en-US" dirty="0"/>
          </a:p>
          <a:p>
            <a:endParaRPr lang="en-US" dirty="0"/>
          </a:p>
        </p:txBody>
      </p:sp>
      <p:sp>
        <p:nvSpPr>
          <p:cNvPr id="8" name="Content Placeholder 2">
            <a:extLst>
              <a:ext uri="{FF2B5EF4-FFF2-40B4-BE49-F238E27FC236}">
                <a16:creationId xmlns:a16="http://schemas.microsoft.com/office/drawing/2014/main" id="{8033BA2C-46B1-4159-9B98-B883E26DF8AC}"/>
              </a:ext>
            </a:extLst>
          </p:cNvPr>
          <p:cNvSpPr txBox="1">
            <a:spLocks/>
          </p:cNvSpPr>
          <p:nvPr/>
        </p:nvSpPr>
        <p:spPr>
          <a:xfrm>
            <a:off x="5867400" y="4495800"/>
            <a:ext cx="2514600" cy="609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Orchestration</a:t>
            </a:r>
          </a:p>
        </p:txBody>
      </p:sp>
    </p:spTree>
    <p:extLst>
      <p:ext uri="{BB962C8B-B14F-4D97-AF65-F5344CB8AC3E}">
        <p14:creationId xmlns:p14="http://schemas.microsoft.com/office/powerpoint/2010/main" val="2813844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6377"/>
            <a:ext cx="7543800" cy="1143000"/>
          </a:xfrm>
        </p:spPr>
        <p:txBody>
          <a:bodyPr/>
          <a:lstStyle/>
          <a:p>
            <a:r>
              <a:rPr lang="en-US" dirty="0"/>
              <a:t>What companies support them?</a:t>
            </a:r>
          </a:p>
        </p:txBody>
      </p:sp>
      <p:sp>
        <p:nvSpPr>
          <p:cNvPr id="5" name="Content Placeholder 4"/>
          <p:cNvSpPr>
            <a:spLocks noGrp="1"/>
          </p:cNvSpPr>
          <p:nvPr>
            <p:ph idx="1"/>
          </p:nvPr>
        </p:nvSpPr>
        <p:spPr/>
        <p:txBody>
          <a:bodyPr>
            <a:normAutofit/>
          </a:bodyPr>
          <a:lstStyle/>
          <a:p>
            <a:pPr marL="0" indent="0">
              <a:buNone/>
            </a:pPr>
            <a:r>
              <a:rPr lang="en-US" dirty="0"/>
              <a:t>  </a:t>
            </a:r>
          </a:p>
          <a:p>
            <a:pPr lvl="1"/>
            <a:endParaRPr lang="en-US" dirty="0"/>
          </a:p>
          <a:p>
            <a:pPr lvl="1"/>
            <a:endParaRPr lang="en-US" dirty="0"/>
          </a:p>
          <a:p>
            <a:pPr lvl="1"/>
            <a:endParaRPr lang="en-US" dirty="0">
              <a:solidFill>
                <a:srgbClr val="FF0000"/>
              </a:solidFill>
            </a:endParaRPr>
          </a:p>
        </p:txBody>
      </p:sp>
      <p:sp>
        <p:nvSpPr>
          <p:cNvPr id="6" name="Content Placeholder 2">
            <a:extLst>
              <a:ext uri="{FF2B5EF4-FFF2-40B4-BE49-F238E27FC236}">
                <a16:creationId xmlns:a16="http://schemas.microsoft.com/office/drawing/2014/main" id="{1F014E62-1FFC-44DB-816C-B9179BFEC073}"/>
              </a:ext>
            </a:extLst>
          </p:cNvPr>
          <p:cNvSpPr txBox="1">
            <a:spLocks/>
          </p:cNvSpPr>
          <p:nvPr/>
        </p:nvSpPr>
        <p:spPr>
          <a:xfrm>
            <a:off x="76200" y="1371600"/>
            <a:ext cx="8839200" cy="1600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RedHat, Google, AWS, VMware, Microsoft, Dell have been partnered, teamed, integrated, supporting…since 2014</a:t>
            </a:r>
            <a:r>
              <a:rPr lang="en-US" baseline="30000" dirty="0"/>
              <a:t>3</a:t>
            </a:r>
            <a:r>
              <a:rPr lang="en-US" dirty="0"/>
              <a:t>. </a:t>
            </a:r>
          </a:p>
          <a:p>
            <a:pPr marL="0" indent="0">
              <a:buNone/>
            </a:pPr>
            <a:endParaRPr lang="en-US" dirty="0"/>
          </a:p>
          <a:p>
            <a:pPr marL="0" indent="0">
              <a:buNone/>
            </a:pPr>
            <a:endParaRPr lang="en-US" dirty="0"/>
          </a:p>
          <a:p>
            <a:endParaRPr lang="en-US" dirty="0"/>
          </a:p>
        </p:txBody>
      </p:sp>
      <p:pic>
        <p:nvPicPr>
          <p:cNvPr id="3" name="Picture 2">
            <a:extLst>
              <a:ext uri="{FF2B5EF4-FFF2-40B4-BE49-F238E27FC236}">
                <a16:creationId xmlns:a16="http://schemas.microsoft.com/office/drawing/2014/main" id="{13DCCAD3-F174-4C10-B98D-40CE461C4EC6}"/>
              </a:ext>
            </a:extLst>
          </p:cNvPr>
          <p:cNvPicPr>
            <a:picLocks noChangeAspect="1"/>
          </p:cNvPicPr>
          <p:nvPr/>
        </p:nvPicPr>
        <p:blipFill>
          <a:blip r:embed="rId3"/>
          <a:stretch>
            <a:fillRect/>
          </a:stretch>
        </p:blipFill>
        <p:spPr>
          <a:xfrm>
            <a:off x="1179576" y="3419856"/>
            <a:ext cx="1457325" cy="438150"/>
          </a:xfrm>
          <a:prstGeom prst="rect">
            <a:avLst/>
          </a:prstGeom>
        </p:spPr>
      </p:pic>
      <p:pic>
        <p:nvPicPr>
          <p:cNvPr id="7" name="Picture 6">
            <a:extLst>
              <a:ext uri="{FF2B5EF4-FFF2-40B4-BE49-F238E27FC236}">
                <a16:creationId xmlns:a16="http://schemas.microsoft.com/office/drawing/2014/main" id="{CD37AAB2-4FDA-40CC-951E-85EE8946DACF}"/>
              </a:ext>
            </a:extLst>
          </p:cNvPr>
          <p:cNvPicPr>
            <a:picLocks noChangeAspect="1"/>
          </p:cNvPicPr>
          <p:nvPr/>
        </p:nvPicPr>
        <p:blipFill>
          <a:blip r:embed="rId4"/>
          <a:stretch>
            <a:fillRect/>
          </a:stretch>
        </p:blipFill>
        <p:spPr>
          <a:xfrm>
            <a:off x="3348236" y="4045458"/>
            <a:ext cx="2034054" cy="702945"/>
          </a:xfrm>
          <a:prstGeom prst="rect">
            <a:avLst/>
          </a:prstGeom>
        </p:spPr>
      </p:pic>
      <p:pic>
        <p:nvPicPr>
          <p:cNvPr id="8" name="Picture 7">
            <a:extLst>
              <a:ext uri="{FF2B5EF4-FFF2-40B4-BE49-F238E27FC236}">
                <a16:creationId xmlns:a16="http://schemas.microsoft.com/office/drawing/2014/main" id="{08551132-BC4B-489A-9B5A-E12E1BD64CCD}"/>
              </a:ext>
            </a:extLst>
          </p:cNvPr>
          <p:cNvPicPr>
            <a:picLocks noChangeAspect="1"/>
          </p:cNvPicPr>
          <p:nvPr/>
        </p:nvPicPr>
        <p:blipFill>
          <a:blip r:embed="rId5"/>
          <a:stretch>
            <a:fillRect/>
          </a:stretch>
        </p:blipFill>
        <p:spPr>
          <a:xfrm>
            <a:off x="5820149" y="3200401"/>
            <a:ext cx="1926106" cy="1069364"/>
          </a:xfrm>
          <a:prstGeom prst="rect">
            <a:avLst/>
          </a:prstGeom>
        </p:spPr>
      </p:pic>
      <p:pic>
        <p:nvPicPr>
          <p:cNvPr id="1026" name="Picture 2" descr="VMware Logo">
            <a:extLst>
              <a:ext uri="{FF2B5EF4-FFF2-40B4-BE49-F238E27FC236}">
                <a16:creationId xmlns:a16="http://schemas.microsoft.com/office/drawing/2014/main" id="{69D5525E-6C51-478F-89A0-255EB5D4C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050" y="3230880"/>
            <a:ext cx="1333500" cy="209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6379EB1-AE54-4CC2-B393-BB88148D0A9F}"/>
              </a:ext>
            </a:extLst>
          </p:cNvPr>
          <p:cNvPicPr>
            <a:picLocks noChangeAspect="1"/>
          </p:cNvPicPr>
          <p:nvPr/>
        </p:nvPicPr>
        <p:blipFill>
          <a:blip r:embed="rId7"/>
          <a:stretch>
            <a:fillRect/>
          </a:stretch>
        </p:blipFill>
        <p:spPr>
          <a:xfrm>
            <a:off x="632946" y="4494800"/>
            <a:ext cx="2286000" cy="507206"/>
          </a:xfrm>
          <a:prstGeom prst="rect">
            <a:avLst/>
          </a:prstGeom>
        </p:spPr>
      </p:pic>
      <p:pic>
        <p:nvPicPr>
          <p:cNvPr id="1028" name="Picture 4" descr="Image result for dell logo">
            <a:extLst>
              <a:ext uri="{FF2B5EF4-FFF2-40B4-BE49-F238E27FC236}">
                <a16:creationId xmlns:a16="http://schemas.microsoft.com/office/drawing/2014/main" id="{7345FBAA-A9F8-424A-BDB0-701B4911E9E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6600" y="4562666"/>
            <a:ext cx="923735" cy="92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800117"/>
      </p:ext>
    </p:extLst>
  </p:cSld>
  <p:clrMapOvr>
    <a:masterClrMapping/>
  </p:clrMapOvr>
</p:sld>
</file>

<file path=ppt/theme/theme1.xml><?xml version="1.0" encoding="utf-8"?>
<a:theme xmlns:a="http://schemas.openxmlformats.org/drawingml/2006/main" name="cybercam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ybercamp" id="{2C308532-9D98-4F40-A2EF-841E87786786}" vid="{210FA1A8-AAC9-44A8-9B1B-871693708A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10932</TotalTime>
  <Words>2302</Words>
  <Application>Microsoft Office PowerPoint</Application>
  <PresentationFormat>On-screen Show (4:3)</PresentationFormat>
  <Paragraphs>447</Paragraphs>
  <Slides>50</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50</vt:i4>
      </vt:variant>
    </vt:vector>
  </HeadingPairs>
  <TitlesOfParts>
    <vt:vector size="53" baseType="lpstr">
      <vt:lpstr>Arial</vt:lpstr>
      <vt:lpstr>Calibri</vt:lpstr>
      <vt:lpstr>cybercamp</vt:lpstr>
      <vt:lpstr>Cloud Security – Container Edition</vt:lpstr>
      <vt:lpstr>About Me</vt:lpstr>
      <vt:lpstr>Agenda</vt:lpstr>
      <vt:lpstr>Presentation scope / goal</vt:lpstr>
      <vt:lpstr>Container ecosystem</vt:lpstr>
      <vt:lpstr>Cloud native ecosystem</vt:lpstr>
      <vt:lpstr>What are containers?</vt:lpstr>
      <vt:lpstr>Orchestration service example</vt:lpstr>
      <vt:lpstr>What companies support them?</vt:lpstr>
      <vt:lpstr>What’s the fuss about?</vt:lpstr>
      <vt:lpstr>Deployment paradigm shift</vt:lpstr>
      <vt:lpstr>Usage: At what scale?</vt:lpstr>
      <vt:lpstr>Container Threats?</vt:lpstr>
      <vt:lpstr>Container Vulnerabilities</vt:lpstr>
      <vt:lpstr>Container incident</vt:lpstr>
      <vt:lpstr>Container risks</vt:lpstr>
      <vt:lpstr>Securing containers</vt:lpstr>
      <vt:lpstr>What we learned…</vt:lpstr>
      <vt:lpstr>Hands-on session</vt:lpstr>
      <vt:lpstr>Update repo list</vt:lpstr>
      <vt:lpstr>Install Docker</vt:lpstr>
      <vt:lpstr>Find secure image</vt:lpstr>
      <vt:lpstr>Pull secure image</vt:lpstr>
      <vt:lpstr>Run image</vt:lpstr>
      <vt:lpstr>Run image as ?</vt:lpstr>
      <vt:lpstr>Run image as ? (cont)</vt:lpstr>
      <vt:lpstr>What’s running?</vt:lpstr>
      <vt:lpstr>Persistence</vt:lpstr>
      <vt:lpstr>Who can run images?</vt:lpstr>
      <vt:lpstr>Who can run images? (cont)</vt:lpstr>
      <vt:lpstr>Challenge</vt:lpstr>
      <vt:lpstr>Hands-on session #2</vt:lpstr>
      <vt:lpstr>Install Git</vt:lpstr>
      <vt:lpstr>CIS Scan</vt:lpstr>
      <vt:lpstr>CIS Audit Finding Remediation</vt:lpstr>
      <vt:lpstr>Host CIS Remediation Scan</vt:lpstr>
      <vt:lpstr>Build nmap container</vt:lpstr>
      <vt:lpstr>Test nmap container</vt:lpstr>
      <vt:lpstr>Test nmap container #2</vt:lpstr>
      <vt:lpstr>Challenge: Remediate CIS Finding</vt:lpstr>
      <vt:lpstr>Hands-on session #3</vt:lpstr>
      <vt:lpstr>Docker Mgmt Commands</vt:lpstr>
      <vt:lpstr>Docker Mgmt Commands #2</vt:lpstr>
      <vt:lpstr>Cleanup -&gt; Web Server Launch</vt:lpstr>
      <vt:lpstr>Host &lt;-&gt; Container Volume</vt:lpstr>
      <vt:lpstr>Container – root by default?</vt:lpstr>
      <vt:lpstr>Create user-level image</vt:lpstr>
      <vt:lpstr>Challenge: Image Vulnerability Scan</vt:lpstr>
      <vt:lpstr>References</vt:lpstr>
      <vt:lpstr>References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CyberCamp 2016</dc:title>
  <dc:creator>Scott W. DeVault</dc:creator>
  <cp:lastModifiedBy>Ricky Payne</cp:lastModifiedBy>
  <cp:revision>314</cp:revision>
  <dcterms:created xsi:type="dcterms:W3CDTF">2013-06-13T00:30:14Z</dcterms:created>
  <dcterms:modified xsi:type="dcterms:W3CDTF">2019-07-24T05:25:54Z</dcterms:modified>
</cp:coreProperties>
</file>